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9" r:id="rId13"/>
    <p:sldId id="270" r:id="rId14"/>
    <p:sldId id="272" r:id="rId15"/>
    <p:sldId id="274" r:id="rId16"/>
    <p:sldId id="275" r:id="rId17"/>
    <p:sldId id="277" r:id="rId18"/>
    <p:sldId id="278" r:id="rId19"/>
    <p:sldId id="276" r:id="rId20"/>
    <p:sldId id="279" r:id="rId21"/>
    <p:sldId id="280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107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162F5-59D0-47FE-9881-1D8FDBAE2ACB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1A8AE-F523-46C1-AFFB-30B8193A47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49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1A8AE-F523-46C1-AFFB-30B8193A472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87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5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369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72049" y="366713"/>
            <a:ext cx="1543051" cy="78009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42901" y="366713"/>
            <a:ext cx="4476751" cy="78009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91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90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09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429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505201" y="2133601"/>
            <a:ext cx="3009900" cy="6034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20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59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50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34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750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ECD8D-E0DF-49FA-A3D2-0ADA47196AA1}" type="datetimeFigureOut">
              <a:rPr lang="ko-KR" altLang="en-US" smtClean="0"/>
              <a:t>2012-11-15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6B36D-AB5B-452E-85B8-00DDD707B4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1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Cube Framework </a:t>
              </a:r>
              <a:r>
                <a:rPr lang="ko-KR" altLang="en-US" sz="1000" smtClean="0"/>
                <a:t>사용하기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사용 하기 위한 설정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pic>
        <p:nvPicPr>
          <p:cNvPr id="1027" name="Picture 3" descr="C:\Users\smcube\Desktop\캡쳐\K-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" y="996388"/>
            <a:ext cx="6516971" cy="213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078573" y="996388"/>
            <a:ext cx="1957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스크립트 및 </a:t>
            </a:r>
            <a:r>
              <a:rPr lang="en-US" altLang="ko-KR" sz="1000" smtClean="0"/>
              <a:t>html </a:t>
            </a:r>
            <a:r>
              <a:rPr lang="ko-KR" altLang="en-US" sz="1000" smtClean="0"/>
              <a:t>작성 이전에 </a:t>
            </a:r>
            <a:r>
              <a:rPr lang="en-US" altLang="ko-KR" sz="1000" smtClean="0"/>
              <a:t>&lt;head&gt; </a:t>
            </a:r>
            <a:r>
              <a:rPr lang="ko-KR" altLang="en-US" sz="1000" smtClean="0"/>
              <a:t>안에 </a:t>
            </a:r>
            <a:r>
              <a:rPr lang="en-US" altLang="ko-KR" sz="1000" err="1" smtClean="0"/>
              <a:t>cubefwHead.jsp</a:t>
            </a:r>
            <a:r>
              <a:rPr lang="en-US" altLang="ko-KR" sz="1000" smtClean="0"/>
              <a:t> </a:t>
            </a:r>
            <a:r>
              <a:rPr lang="ko-KR" altLang="en-US" sz="1000" smtClean="0"/>
              <a:t>를 </a:t>
            </a:r>
            <a:r>
              <a:rPr lang="en-US" altLang="ko-KR" sz="1000" smtClean="0"/>
              <a:t>include </a:t>
            </a:r>
            <a:r>
              <a:rPr lang="ko-KR" altLang="en-US" sz="1000" smtClean="0"/>
              <a:t>한 후 작성</a:t>
            </a:r>
            <a:endParaRPr lang="ko-KR" altLang="en-US" sz="1000"/>
          </a:p>
        </p:txBody>
      </p:sp>
      <p:sp>
        <p:nvSpPr>
          <p:cNvPr id="43" name="직사각형 42"/>
          <p:cNvSpPr/>
          <p:nvPr/>
        </p:nvSpPr>
        <p:spPr>
          <a:xfrm>
            <a:off x="146325" y="1925458"/>
            <a:ext cx="3371434" cy="149349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3546454" y="18921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8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C:\Users\smcube\Desktop\캡쳐\K-4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61" y="874975"/>
            <a:ext cx="6140279" cy="252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List </a:t>
              </a:r>
              <a:r>
                <a:rPr lang="ko-KR" altLang="en-US" sz="1000" smtClean="0"/>
                <a:t>세부 기능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err="1" smtClean="0"/>
                <a:t>페이징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6876256" y="3933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082206" y="974919"/>
            <a:ext cx="2026298" cy="26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리스트 </a:t>
            </a:r>
            <a:r>
              <a:rPr lang="ko-KR" altLang="en-US" sz="900" err="1" smtClean="0"/>
              <a:t>페이징</a:t>
            </a:r>
            <a:r>
              <a:rPr lang="ko-KR" altLang="en-US" sz="900" smtClean="0"/>
              <a:t> 자동 처리</a:t>
            </a:r>
            <a:endParaRPr lang="en-US" altLang="ko-KR" sz="900" smtClean="0"/>
          </a:p>
          <a:p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URL </a:t>
            </a:r>
            <a:r>
              <a:rPr lang="ko-KR" altLang="en-US" sz="900" b="1" smtClean="0">
                <a:solidFill>
                  <a:schemeClr val="tx2"/>
                </a:solidFill>
              </a:rPr>
              <a:t>명명 규칙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smtClean="0"/>
              <a:t> /cubefw/nameSpace/paging(count)</a:t>
            </a:r>
          </a:p>
          <a:p>
            <a:r>
              <a:rPr lang="en-US" altLang="ko-KR" sz="900"/>
              <a:t> </a:t>
            </a:r>
            <a:r>
              <a:rPr lang="en-US" altLang="ko-KR" sz="900" smtClean="0"/>
              <a:t>/cubeJson/sqlId.*/</a:t>
            </a:r>
          </a:p>
          <a:p>
            <a:r>
              <a:rPr lang="ko-KR" altLang="en-US" sz="800" smtClean="0"/>
              <a:t>위와 같이 </a:t>
            </a:r>
            <a:r>
              <a:rPr lang="en-US" altLang="ko-KR" sz="800" err="1" smtClean="0"/>
              <a:t>url</a:t>
            </a:r>
            <a:r>
              <a:rPr lang="ko-KR" altLang="en-US" sz="800" smtClean="0"/>
              <a:t>을 호출하면 해당</a:t>
            </a:r>
            <a:r>
              <a:rPr lang="en-US" altLang="ko-KR" sz="800"/>
              <a:t> </a:t>
            </a:r>
            <a:r>
              <a:rPr lang="en-US" altLang="ko-KR" sz="800" err="1" smtClean="0"/>
              <a:t>sql</a:t>
            </a:r>
            <a:r>
              <a:rPr lang="en-US" altLang="ko-KR" sz="800" smtClean="0"/>
              <a:t> map</a:t>
            </a:r>
            <a:r>
              <a:rPr lang="ko-KR" altLang="en-US" sz="800" smtClean="0"/>
              <a:t>에서 </a:t>
            </a:r>
            <a:r>
              <a:rPr lang="en-US" altLang="ko-KR" sz="800" err="1" smtClean="0"/>
              <a:t>nameSpace.sqlId_List</a:t>
            </a:r>
            <a:r>
              <a:rPr lang="en-US" altLang="ko-KR" sz="800" smtClean="0"/>
              <a:t> </a:t>
            </a:r>
            <a:r>
              <a:rPr lang="ko-KR" altLang="en-US" sz="800" smtClean="0"/>
              <a:t>에 해당하는 </a:t>
            </a:r>
            <a:r>
              <a:rPr lang="en-US" altLang="ko-KR" sz="800" err="1" smtClean="0"/>
              <a:t>sql</a:t>
            </a:r>
            <a:r>
              <a:rPr lang="en-US" altLang="ko-KR" sz="800" smtClean="0"/>
              <a:t> </a:t>
            </a:r>
            <a:r>
              <a:rPr lang="ko-KR" altLang="en-US" sz="800" smtClean="0"/>
              <a:t>실행</a:t>
            </a:r>
            <a:endParaRPr lang="en-US" altLang="ko-KR" sz="800" smtClean="0"/>
          </a:p>
          <a:p>
            <a:endParaRPr lang="en-US" altLang="ko-KR" sz="800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</a:t>
            </a:r>
            <a:r>
              <a:rPr lang="en-US" altLang="ko-KR" sz="900" b="1" err="1" smtClean="0">
                <a:solidFill>
                  <a:schemeClr val="tx2"/>
                </a:solidFill>
              </a:rPr>
              <a:t>gridPageBind</a:t>
            </a:r>
            <a:r>
              <a:rPr lang="en-US" altLang="ko-KR" sz="900" b="1" smtClean="0">
                <a:solidFill>
                  <a:schemeClr val="tx2"/>
                </a:solidFill>
              </a:rPr>
              <a:t> </a:t>
            </a:r>
            <a:r>
              <a:rPr lang="ko-KR" altLang="en-US" sz="900" b="1" err="1" smtClean="0">
                <a:solidFill>
                  <a:schemeClr val="tx2"/>
                </a:solidFill>
              </a:rPr>
              <a:t>메소드</a:t>
            </a:r>
            <a:endParaRPr lang="en-US" altLang="ko-KR" sz="900" b="1">
              <a:solidFill>
                <a:schemeClr val="tx2"/>
              </a:solidFill>
            </a:endParaRPr>
          </a:p>
          <a:p>
            <a:r>
              <a:rPr lang="en-US" altLang="ko-KR" sz="900" smtClean="0"/>
              <a:t>  </a:t>
            </a:r>
            <a:r>
              <a:rPr lang="en-US" altLang="ko-KR" sz="900"/>
              <a:t>void </a:t>
            </a:r>
            <a:r>
              <a:rPr lang="en-US" altLang="ko-KR" sz="900" err="1" smtClean="0"/>
              <a:t>CubeBind.gridPageBind</a:t>
            </a:r>
            <a:endParaRPr lang="en-US" altLang="ko-KR" sz="900" smtClean="0"/>
          </a:p>
          <a:p>
            <a:r>
              <a:rPr lang="en-US" altLang="ko-KR" sz="900"/>
              <a:t> </a:t>
            </a:r>
            <a:r>
              <a:rPr lang="en-US" altLang="ko-KR" sz="900" smtClean="0"/>
              <a:t> (</a:t>
            </a:r>
            <a:r>
              <a:rPr lang="en-US" altLang="ko-KR" sz="900"/>
              <a:t>any </a:t>
            </a:r>
            <a:r>
              <a:rPr lang="en-US" altLang="ko-KR" sz="900" err="1"/>
              <a:t>gridId</a:t>
            </a:r>
            <a:r>
              <a:rPr lang="en-US" altLang="ko-KR" sz="900"/>
              <a:t>, any data</a:t>
            </a:r>
            <a:r>
              <a:rPr lang="en-US" altLang="ko-KR" sz="900" smtClean="0"/>
              <a:t>)</a:t>
            </a:r>
          </a:p>
          <a:p>
            <a:r>
              <a:rPr lang="en-US" altLang="ko-KR" sz="800" smtClean="0"/>
              <a:t>- gridId : </a:t>
            </a:r>
            <a:r>
              <a:rPr lang="ko-KR" altLang="en-US" sz="800" smtClean="0"/>
              <a:t>페이징이 들어갈 태그 </a:t>
            </a:r>
            <a:r>
              <a:rPr lang="en-US" altLang="ko-KR" sz="800" smtClean="0"/>
              <a:t>Id</a:t>
            </a:r>
          </a:p>
          <a:p>
            <a:r>
              <a:rPr lang="en-US" altLang="ko-KR" sz="800" smtClean="0"/>
              <a:t>- data : </a:t>
            </a:r>
            <a:r>
              <a:rPr lang="ko-KR" altLang="en-US" sz="800" smtClean="0"/>
              <a:t>페이징 데이터</a:t>
            </a:r>
            <a:endParaRPr lang="en-US" altLang="ko-KR" sz="800" smtClean="0"/>
          </a:p>
          <a:p>
            <a:endParaRPr lang="en-US" altLang="ko-KR" sz="800" smtClean="0"/>
          </a:p>
          <a:p>
            <a:pPr>
              <a:lnSpc>
                <a:spcPct val="150000"/>
              </a:lnSpc>
            </a:pPr>
            <a:r>
              <a:rPr lang="en-US" altLang="ko-KR" sz="900" b="1" smtClean="0">
                <a:solidFill>
                  <a:schemeClr val="tx2"/>
                </a:solidFill>
              </a:rPr>
              <a:t>* gridPageInfoBind </a:t>
            </a:r>
            <a:r>
              <a:rPr lang="ko-KR" altLang="en-US" sz="900" b="1" smtClean="0">
                <a:solidFill>
                  <a:schemeClr val="tx2"/>
                </a:solidFill>
              </a:rPr>
              <a:t>메소드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smtClean="0"/>
              <a:t>  void CubeBind.gridPageInfoBind</a:t>
            </a:r>
          </a:p>
          <a:p>
            <a:r>
              <a:rPr lang="en-US" altLang="ko-KR" sz="900" smtClean="0"/>
              <a:t>  (</a:t>
            </a:r>
            <a:r>
              <a:rPr lang="en-US" altLang="ko-KR" sz="900"/>
              <a:t>any gridId) </a:t>
            </a:r>
            <a:endParaRPr lang="en-US" altLang="ko-KR" sz="9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gridId</a:t>
            </a:r>
            <a:r>
              <a:rPr lang="en-US" altLang="ko-KR" sz="800" smtClean="0"/>
              <a:t> : </a:t>
            </a:r>
            <a:r>
              <a:rPr lang="ko-KR" altLang="en-US" sz="800" smtClean="0"/>
              <a:t>페이징정보를 출력할 태그 </a:t>
            </a:r>
            <a:r>
              <a:rPr lang="en-US" altLang="ko-KR" sz="800" smtClean="0"/>
              <a:t>Id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2294266" y="1787142"/>
            <a:ext cx="2522116" cy="128003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669698" y="2575652"/>
            <a:ext cx="2750174" cy="128003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666259" y="2707776"/>
            <a:ext cx="2393573" cy="128003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mcube\Desktop\캡쳐\K-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60" y="3747164"/>
            <a:ext cx="6234111" cy="282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타원 79"/>
          <p:cNvSpPr/>
          <p:nvPr/>
        </p:nvSpPr>
        <p:spPr>
          <a:xfrm>
            <a:off x="179512" y="37385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47451" y="4149080"/>
            <a:ext cx="2098239" cy="24735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7092280" y="3933636"/>
            <a:ext cx="202629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페이징이 들어갈 부분에 해당 속성을 적용한다</a:t>
            </a:r>
            <a:r>
              <a:rPr lang="en-US" altLang="ko-KR" sz="900" smtClean="0"/>
              <a:t>.</a:t>
            </a:r>
          </a:p>
          <a:p>
            <a:endParaRPr lang="en-US" altLang="ko-KR" sz="900" smtClean="0"/>
          </a:p>
          <a:p>
            <a:r>
              <a:rPr lang="ko-KR" altLang="en-US" sz="900" smtClean="0"/>
              <a:t>페이</a:t>
            </a:r>
            <a:r>
              <a:rPr lang="ko-KR" altLang="en-US" sz="900"/>
              <a:t>징</a:t>
            </a:r>
            <a:endParaRPr lang="en-US" altLang="ko-KR" sz="900"/>
          </a:p>
          <a:p>
            <a:r>
              <a:rPr lang="en-US" altLang="ko-KR" sz="900"/>
              <a:t>cubeDataGridPaging</a:t>
            </a:r>
            <a:r>
              <a:rPr lang="en-US" altLang="ko-KR" sz="900" smtClean="0"/>
              <a:t>=</a:t>
            </a:r>
          </a:p>
          <a:p>
            <a:r>
              <a:rPr lang="en-US" altLang="ko-KR" sz="900" smtClean="0"/>
              <a:t>“dataListTable“</a:t>
            </a:r>
          </a:p>
          <a:p>
            <a:endParaRPr lang="en-US" altLang="ko-KR" sz="900"/>
          </a:p>
          <a:p>
            <a:r>
              <a:rPr lang="ko-KR" altLang="en-US" sz="900" smtClean="0"/>
              <a:t>페이징 상세 정보</a:t>
            </a:r>
            <a:endParaRPr lang="en-US" altLang="ko-KR" sz="900" smtClean="0"/>
          </a:p>
          <a:p>
            <a:r>
              <a:rPr lang="en-US" altLang="ko-KR" sz="900"/>
              <a:t>cubeDataGridPageinfo</a:t>
            </a:r>
            <a:r>
              <a:rPr lang="en-US" altLang="ko-KR" sz="900" smtClean="0"/>
              <a:t>=“</a:t>
            </a:r>
          </a:p>
          <a:p>
            <a:r>
              <a:rPr lang="en-US" altLang="ko-KR" sz="900" smtClean="0"/>
              <a:t>dataListTable“</a:t>
            </a:r>
          </a:p>
          <a:p>
            <a:endParaRPr lang="en-US" altLang="ko-KR" sz="900" smtClean="0"/>
          </a:p>
          <a:p>
            <a:r>
              <a:rPr lang="ko-KR" altLang="en-US" sz="900" smtClean="0"/>
              <a:t>페이징 된 총 레코드 갯수</a:t>
            </a:r>
            <a:endParaRPr lang="en-US" altLang="ko-KR" sz="900"/>
          </a:p>
          <a:p>
            <a:r>
              <a:rPr lang="en-US" altLang="ko-KR" sz="900"/>
              <a:t>cubeListPageTotalCount="</a:t>
            </a:r>
            <a:r>
              <a:rPr lang="en-US" altLang="ko-KR" sz="900" smtClean="0"/>
              <a:t>true“</a:t>
            </a:r>
          </a:p>
          <a:p>
            <a:endParaRPr lang="en-US" altLang="ko-KR" sz="900" smtClean="0"/>
          </a:p>
          <a:p>
            <a:r>
              <a:rPr lang="ko-KR" altLang="en-US" sz="900" smtClean="0"/>
              <a:t>현재 페이지</a:t>
            </a:r>
            <a:endParaRPr lang="en-US" altLang="ko-KR" sz="900"/>
          </a:p>
          <a:p>
            <a:r>
              <a:rPr lang="en-US" altLang="ko-KR" sz="900"/>
              <a:t>cubeListPageNum="</a:t>
            </a:r>
            <a:r>
              <a:rPr lang="en-US" altLang="ko-KR" sz="900" smtClean="0"/>
              <a:t>true“</a:t>
            </a:r>
          </a:p>
          <a:p>
            <a:endParaRPr lang="en-US" altLang="ko-KR" sz="900"/>
          </a:p>
          <a:p>
            <a:r>
              <a:rPr lang="ko-KR" altLang="en-US" sz="900" smtClean="0"/>
              <a:t>총 페이지</a:t>
            </a:r>
            <a:endParaRPr lang="en-US" altLang="ko-KR" sz="900" smtClean="0"/>
          </a:p>
          <a:p>
            <a:r>
              <a:rPr lang="en-US" altLang="ko-KR" sz="900"/>
              <a:t>cubeListPageMax="true"</a:t>
            </a:r>
            <a:endParaRPr lang="en-US" altLang="ko-KR" sz="900" smtClean="0"/>
          </a:p>
        </p:txBody>
      </p:sp>
      <p:sp>
        <p:nvSpPr>
          <p:cNvPr id="83" name="직사각형 82"/>
          <p:cNvSpPr/>
          <p:nvPr/>
        </p:nvSpPr>
        <p:spPr>
          <a:xfrm>
            <a:off x="847998" y="4581128"/>
            <a:ext cx="2634037" cy="641925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52604" y="2448046"/>
            <a:ext cx="1585771" cy="128003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2308445" y="1922858"/>
            <a:ext cx="2522116" cy="128003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952604" y="3032384"/>
            <a:ext cx="1329738" cy="113152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1130698" y="1659537"/>
            <a:ext cx="2409402" cy="127606"/>
          </a:xfrm>
          <a:prstGeom prst="rect">
            <a:avLst/>
          </a:prstGeom>
          <a:solidFill>
            <a:schemeClr val="accent6">
              <a:lumMod val="7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42483" y="2965849"/>
            <a:ext cx="1430200" cy="246221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테이블에 데이터 </a:t>
            </a:r>
            <a:r>
              <a:rPr lang="en-US" altLang="ko-KR" sz="1000" smtClean="0"/>
              <a:t>Bind</a:t>
            </a:r>
            <a:endParaRPr lang="ko-KR" altLang="en-US" sz="1000"/>
          </a:p>
        </p:txBody>
      </p:sp>
      <p:cxnSp>
        <p:nvCxnSpPr>
          <p:cNvPr id="39" name="직선 화살표 연결선 38"/>
          <p:cNvCxnSpPr>
            <a:stCxn id="92" idx="3"/>
          </p:cNvCxnSpPr>
          <p:nvPr/>
        </p:nvCxnSpPr>
        <p:spPr>
          <a:xfrm flipV="1">
            <a:off x="2282342" y="3088959"/>
            <a:ext cx="104643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2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유효성 체크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유효성 체크 </a:t>
              </a:r>
              <a:r>
                <a:rPr lang="en-US" altLang="ko-KR" sz="1000" smtClean="0"/>
                <a:t>(Validation)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7" name="타원 46"/>
          <p:cNvSpPr/>
          <p:nvPr/>
        </p:nvSpPr>
        <p:spPr>
          <a:xfrm>
            <a:off x="6854311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79512" y="141277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3074" name="Picture 2" descr="C:\Users\smcube\Desktop\캡쳐\K-5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83" y="879460"/>
            <a:ext cx="6187126" cy="27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20272" y="1052736"/>
            <a:ext cx="15905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필수 입력 체크</a:t>
            </a:r>
            <a:endParaRPr lang="en-US" altLang="ko-KR" sz="800" smtClean="0"/>
          </a:p>
          <a:p>
            <a:r>
              <a:rPr lang="en-US" altLang="ko-KR" sz="800" smtClean="0"/>
              <a:t>cubeDataValidate</a:t>
            </a:r>
            <a:r>
              <a:rPr lang="en-US" altLang="ko-KR" sz="800"/>
              <a:t>="</a:t>
            </a:r>
            <a:r>
              <a:rPr lang="en-US" altLang="ko-KR" sz="800" smtClean="0"/>
              <a:t>required" </a:t>
            </a:r>
          </a:p>
          <a:p>
            <a:endParaRPr lang="en-US" altLang="ko-KR" sz="800" smtClean="0"/>
          </a:p>
          <a:p>
            <a:r>
              <a:rPr lang="en-US" altLang="ko-KR" sz="800" smtClean="0"/>
              <a:t>* alert </a:t>
            </a:r>
            <a:r>
              <a:rPr lang="ko-KR" altLang="en-US" sz="800" smtClean="0"/>
              <a:t>창에 출력될 라벨</a:t>
            </a:r>
            <a:endParaRPr lang="en-US" altLang="ko-KR" sz="800"/>
          </a:p>
          <a:p>
            <a:r>
              <a:rPr lang="en-US" altLang="ko-KR" sz="800" smtClean="0"/>
              <a:t>cubeDataLabel</a:t>
            </a:r>
            <a:r>
              <a:rPr lang="en-US" altLang="ko-KR" sz="800"/>
              <a:t>="</a:t>
            </a:r>
            <a:r>
              <a:rPr lang="ko-KR" altLang="en-US" sz="800"/>
              <a:t>짝</a:t>
            </a:r>
            <a:r>
              <a:rPr lang="en-US" altLang="ko-KR" sz="800" smtClean="0"/>
              <a:t>1“</a:t>
            </a:r>
          </a:p>
          <a:p>
            <a:endParaRPr lang="en-US" altLang="ko-KR" sz="800"/>
          </a:p>
          <a:p>
            <a:r>
              <a:rPr lang="en-US" altLang="ko-KR" sz="800" smtClean="0"/>
              <a:t>* id</a:t>
            </a:r>
            <a:r>
              <a:rPr lang="ko-KR" altLang="en-US" sz="800" smtClean="0"/>
              <a:t>의 값과 같은 값인지 체크</a:t>
            </a:r>
            <a:endParaRPr lang="en-US" altLang="ko-KR" sz="800" smtClean="0"/>
          </a:p>
          <a:p>
            <a:r>
              <a:rPr lang="en-US" altLang="ko-KR" sz="800" smtClean="0"/>
              <a:t>cubeDataValidate=“equal( id)”</a:t>
            </a:r>
          </a:p>
        </p:txBody>
      </p:sp>
      <p:pic>
        <p:nvPicPr>
          <p:cNvPr id="3075" name="Picture 3" descr="C:\Users\smcube\Desktop\캡쳐\K-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83" y="1464344"/>
            <a:ext cx="6309798" cy="11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 57"/>
          <p:cNvSpPr/>
          <p:nvPr/>
        </p:nvSpPr>
        <p:spPr>
          <a:xfrm>
            <a:off x="6854311" y="2098883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20272" y="2082334"/>
            <a:ext cx="1750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최소 글자수 체크</a:t>
            </a:r>
            <a:endParaRPr lang="en-US" altLang="ko-KR" sz="800" smtClean="0"/>
          </a:p>
          <a:p>
            <a:r>
              <a:rPr lang="en-US" altLang="ko-KR" sz="800"/>
              <a:t>cubeDataValidate</a:t>
            </a:r>
            <a:r>
              <a:rPr lang="en-US" altLang="ko-KR" sz="800" smtClean="0"/>
              <a:t>="minlength(6)”</a:t>
            </a:r>
          </a:p>
          <a:p>
            <a:endParaRPr lang="en-US" altLang="ko-KR" sz="800"/>
          </a:p>
          <a:p>
            <a:r>
              <a:rPr lang="en-US" altLang="ko-KR" sz="800" smtClean="0"/>
              <a:t>* </a:t>
            </a:r>
            <a:r>
              <a:rPr lang="ko-KR" altLang="en-US" sz="800" smtClean="0"/>
              <a:t>외부 함수로 체크</a:t>
            </a:r>
            <a:endParaRPr lang="en-US" altLang="ko-KR" sz="800" smtClean="0"/>
          </a:p>
          <a:p>
            <a:r>
              <a:rPr lang="en-US" altLang="ko-KR" sz="800"/>
              <a:t>cubeDataValidate</a:t>
            </a:r>
            <a:r>
              <a:rPr lang="en-US" altLang="ko-KR" sz="800" smtClean="0"/>
              <a:t>="remote(</a:t>
            </a:r>
            <a:r>
              <a:rPr lang="ko-KR" altLang="en-US" sz="800" smtClean="0"/>
              <a:t>함수</a:t>
            </a:r>
            <a:r>
              <a:rPr lang="en-US" altLang="ko-KR" sz="800" smtClean="0"/>
              <a:t>)"</a:t>
            </a:r>
          </a:p>
        </p:txBody>
      </p:sp>
      <p:pic>
        <p:nvPicPr>
          <p:cNvPr id="3076" name="Picture 4" descr="C:\Users\smcube\Desktop\캡쳐\K-5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7" y="1772816"/>
            <a:ext cx="6308654" cy="10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/>
          <p:cNvSpPr/>
          <p:nvPr/>
        </p:nvSpPr>
        <p:spPr>
          <a:xfrm>
            <a:off x="179512" y="170080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6854311" y="28529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20272" y="2780928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중복 체크</a:t>
            </a:r>
            <a:endParaRPr lang="en-US" altLang="ko-KR" sz="800" smtClean="0"/>
          </a:p>
          <a:p>
            <a:r>
              <a:rPr lang="en-US" altLang="ko-KR" sz="800"/>
              <a:t>cubeDataValidate</a:t>
            </a:r>
            <a:r>
              <a:rPr lang="en-US" altLang="ko-KR" sz="800" smtClean="0"/>
              <a:t>="duplication</a:t>
            </a:r>
            <a:r>
              <a:rPr lang="en-US" altLang="ko-KR" sz="800"/>
              <a:t>(</a:t>
            </a:r>
            <a:r>
              <a:rPr lang="ko-KR" altLang="en-US" sz="800" smtClean="0"/>
              <a:t>함수</a:t>
            </a:r>
            <a:r>
              <a:rPr lang="en-US" altLang="ko-KR" sz="800" smtClean="0"/>
              <a:t>)"</a:t>
            </a:r>
          </a:p>
        </p:txBody>
      </p:sp>
      <p:pic>
        <p:nvPicPr>
          <p:cNvPr id="3077" name="Picture 5" descr="C:\Users\smcube\Desktop\캡쳐\K-5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7" y="2038043"/>
            <a:ext cx="3628517" cy="14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타원 65"/>
          <p:cNvSpPr/>
          <p:nvPr/>
        </p:nvSpPr>
        <p:spPr>
          <a:xfrm>
            <a:off x="179512" y="206084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854311" y="315751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42217" y="3140968"/>
            <a:ext cx="1707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최대값 체크 </a:t>
            </a:r>
            <a:r>
              <a:rPr lang="en-US" altLang="ko-KR" sz="800" smtClean="0"/>
              <a:t>(</a:t>
            </a:r>
            <a:r>
              <a:rPr lang="ko-KR" altLang="en-US" sz="800" smtClean="0"/>
              <a:t>최대값 이하 입력</a:t>
            </a:r>
            <a:r>
              <a:rPr lang="en-US" altLang="ko-KR" sz="800" smtClean="0"/>
              <a:t>)</a:t>
            </a:r>
          </a:p>
          <a:p>
            <a:r>
              <a:rPr lang="en-US" altLang="ko-KR" sz="800" smtClean="0"/>
              <a:t>cubeDataValidate=“max(</a:t>
            </a:r>
            <a:r>
              <a:rPr lang="ko-KR" altLang="en-US" sz="800" smtClean="0"/>
              <a:t>값</a:t>
            </a:r>
            <a:r>
              <a:rPr lang="en-US" altLang="ko-KR" sz="800" smtClean="0"/>
              <a:t>)“</a:t>
            </a:r>
          </a:p>
          <a:p>
            <a:endParaRPr lang="en-US" altLang="ko-KR" sz="800" smtClean="0"/>
          </a:p>
          <a:p>
            <a:r>
              <a:rPr lang="en-US" altLang="ko-KR" sz="800" smtClean="0"/>
              <a:t>* </a:t>
            </a:r>
            <a:r>
              <a:rPr lang="ko-KR" altLang="en-US" sz="800" smtClean="0"/>
              <a:t>최소값 </a:t>
            </a:r>
            <a:r>
              <a:rPr lang="ko-KR" altLang="en-US" sz="800"/>
              <a:t>체크 </a:t>
            </a:r>
            <a:r>
              <a:rPr lang="en-US" altLang="ko-KR" sz="800"/>
              <a:t>(</a:t>
            </a:r>
            <a:r>
              <a:rPr lang="ko-KR" altLang="en-US" sz="800" smtClean="0"/>
              <a:t>최소값 이상 </a:t>
            </a:r>
            <a:r>
              <a:rPr lang="ko-KR" altLang="en-US" sz="800"/>
              <a:t>입력</a:t>
            </a:r>
            <a:r>
              <a:rPr lang="en-US" altLang="ko-KR" sz="800"/>
              <a:t>)</a:t>
            </a:r>
          </a:p>
          <a:p>
            <a:r>
              <a:rPr lang="en-US" altLang="ko-KR" sz="800"/>
              <a:t>cubeDataValidate</a:t>
            </a:r>
            <a:r>
              <a:rPr lang="en-US" altLang="ko-KR" sz="800" smtClean="0"/>
              <a:t>=“min(</a:t>
            </a:r>
            <a:r>
              <a:rPr lang="ko-KR" altLang="en-US" sz="800" smtClean="0"/>
              <a:t>값</a:t>
            </a:r>
            <a:r>
              <a:rPr lang="en-US" altLang="ko-KR" sz="800" smtClean="0"/>
              <a:t>)"</a:t>
            </a:r>
            <a:endParaRPr lang="en-US" altLang="ko-KR" sz="800"/>
          </a:p>
        </p:txBody>
      </p:sp>
      <p:pic>
        <p:nvPicPr>
          <p:cNvPr id="3078" name="Picture 6" descr="C:\Users\smcube\Desktop\캡쳐\K-5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20" y="2157815"/>
            <a:ext cx="3843848" cy="13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smcube\Desktop\캡쳐\K-56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24" y="2430099"/>
            <a:ext cx="6318257" cy="23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타원 69"/>
          <p:cNvSpPr/>
          <p:nvPr/>
        </p:nvSpPr>
        <p:spPr>
          <a:xfrm>
            <a:off x="179512" y="242088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5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6854311" y="387759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5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042217" y="3861048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시작일 종료일 체크</a:t>
            </a:r>
            <a:endParaRPr lang="en-US" altLang="ko-KR" sz="800" smtClean="0"/>
          </a:p>
          <a:p>
            <a:r>
              <a:rPr lang="en-US" altLang="ko-KR" sz="800" smtClean="0"/>
              <a:t>cubeDataValidate=“pair(id1) between(id2)“</a:t>
            </a:r>
            <a:endParaRPr lang="en-US" altLang="ko-KR" sz="800"/>
          </a:p>
        </p:txBody>
      </p:sp>
      <p:pic>
        <p:nvPicPr>
          <p:cNvPr id="3080" name="Picture 8" descr="C:\Users\smcube\Desktop\캡쳐\K-57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2" y="2813888"/>
            <a:ext cx="5930429" cy="25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타원 73"/>
          <p:cNvSpPr/>
          <p:nvPr/>
        </p:nvSpPr>
        <p:spPr>
          <a:xfrm>
            <a:off x="172197" y="283099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6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846995" y="423763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6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034901" y="4221088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시작값이 종료 값보다 작은지 체크</a:t>
            </a:r>
            <a:endParaRPr lang="en-US" altLang="ko-KR" sz="800" smtClean="0"/>
          </a:p>
          <a:p>
            <a:r>
              <a:rPr lang="en-US" altLang="ko-KR" sz="800" smtClean="0"/>
              <a:t>cubeDataValidate=“between(id)“</a:t>
            </a:r>
            <a:endParaRPr lang="en-US" altLang="ko-KR" sz="800"/>
          </a:p>
        </p:txBody>
      </p:sp>
      <p:pic>
        <p:nvPicPr>
          <p:cNvPr id="3081" name="Picture 9" descr="C:\Users\smcube\Desktop\캡쳐\K-58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7" y="3265530"/>
            <a:ext cx="5335907" cy="26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타원 83"/>
          <p:cNvSpPr/>
          <p:nvPr/>
        </p:nvSpPr>
        <p:spPr>
          <a:xfrm>
            <a:off x="179512" y="328498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7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6858330" y="459767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7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074354" y="4581128"/>
            <a:ext cx="1475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둘다 입력 체크</a:t>
            </a:r>
            <a:endParaRPr lang="en-US" altLang="ko-KR" sz="800" smtClean="0"/>
          </a:p>
          <a:p>
            <a:r>
              <a:rPr lang="en-US" altLang="ko-KR" sz="800" smtClean="0"/>
              <a:t>cubeDataValidate=“pair(id)“</a:t>
            </a:r>
            <a:endParaRPr lang="en-US" altLang="ko-KR" sz="800"/>
          </a:p>
        </p:txBody>
      </p:sp>
      <p:pic>
        <p:nvPicPr>
          <p:cNvPr id="3082" name="Picture 10" descr="C:\Users\smcube\Desktop\캡쳐\K-59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6" y="3715313"/>
            <a:ext cx="4020294" cy="26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타원 86"/>
          <p:cNvSpPr/>
          <p:nvPr/>
        </p:nvSpPr>
        <p:spPr>
          <a:xfrm>
            <a:off x="179512" y="3717032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8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6876256" y="495771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8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092280" y="4941168"/>
            <a:ext cx="1507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smtClean="0"/>
              <a:t>* </a:t>
            </a:r>
            <a:r>
              <a:rPr lang="ko-KR" altLang="en-US" sz="800" smtClean="0"/>
              <a:t>숫자입력 체크</a:t>
            </a:r>
            <a:endParaRPr lang="en-US" altLang="ko-KR" sz="800" smtClean="0"/>
          </a:p>
          <a:p>
            <a:r>
              <a:rPr lang="en-US" altLang="ko-KR" sz="800" smtClean="0"/>
              <a:t>cubeDataValidate=“number“</a:t>
            </a:r>
          </a:p>
          <a:p>
            <a:endParaRPr lang="en-US" altLang="ko-KR" sz="800"/>
          </a:p>
          <a:p>
            <a:r>
              <a:rPr lang="en-US" altLang="ko-KR" sz="800"/>
              <a:t>* </a:t>
            </a:r>
            <a:r>
              <a:rPr lang="en-US" altLang="ko-KR" sz="800" smtClean="0"/>
              <a:t>URL </a:t>
            </a:r>
            <a:r>
              <a:rPr lang="ko-KR" altLang="en-US" sz="800" smtClean="0"/>
              <a:t>형식 체크</a:t>
            </a:r>
            <a:endParaRPr lang="en-US" altLang="ko-KR" sz="800"/>
          </a:p>
          <a:p>
            <a:r>
              <a:rPr lang="en-US" altLang="ko-KR" sz="800"/>
              <a:t>cubeDataValidate</a:t>
            </a:r>
            <a:r>
              <a:rPr lang="en-US" altLang="ko-KR" sz="800" smtClean="0"/>
              <a:t>=“url“</a:t>
            </a:r>
            <a:endParaRPr lang="en-US" altLang="ko-KR" sz="800"/>
          </a:p>
        </p:txBody>
      </p:sp>
      <p:pic>
        <p:nvPicPr>
          <p:cNvPr id="3083" name="Picture 11" descr="C:\Users\smcube\Desktop\캡쳐\K-60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24" y="4237638"/>
            <a:ext cx="5011085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타원 93"/>
          <p:cNvSpPr/>
          <p:nvPr/>
        </p:nvSpPr>
        <p:spPr>
          <a:xfrm>
            <a:off x="179512" y="422108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9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6876256" y="5689992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9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092280" y="5673442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/>
              <a:t>유효성 체크를 위한 자바스크립트 </a:t>
            </a:r>
            <a:endParaRPr lang="en-US" altLang="ko-KR" sz="900" smtClean="0"/>
          </a:p>
          <a:p>
            <a:r>
              <a:rPr lang="ko-KR" altLang="en-US" sz="900" smtClean="0"/>
              <a:t>메소드 작성</a:t>
            </a: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4447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 descr="C:\Users\smcube\Desktop\캡쳐\K-6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8" y="916495"/>
            <a:ext cx="4757463" cy="195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로그인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로그인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7078573" y="996388"/>
            <a:ext cx="19579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공통 사용자 테이블에서 정보를 가져와 비교 해 주는 자바스크립트 메소드 작성</a:t>
            </a:r>
            <a:endParaRPr lang="ko-KR" altLang="en-US" sz="1000"/>
          </a:p>
        </p:txBody>
      </p:sp>
      <p:sp>
        <p:nvSpPr>
          <p:cNvPr id="43" name="직사각형 42"/>
          <p:cNvSpPr/>
          <p:nvPr/>
        </p:nvSpPr>
        <p:spPr>
          <a:xfrm>
            <a:off x="683569" y="1157904"/>
            <a:ext cx="2513174" cy="14420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5122" name="Picture 2" descr="C:\Users\smcube\Desktop\캡쳐\K-6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54" y="3171100"/>
            <a:ext cx="4442847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179512" y="3162913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78573" y="1772816"/>
            <a:ext cx="19579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loginResult() </a:t>
            </a:r>
            <a:r>
              <a:rPr lang="ko-KR" altLang="en-US" sz="1000" smtClean="0"/>
              <a:t>메소드에서 사용하는 </a:t>
            </a:r>
            <a:r>
              <a:rPr lang="en-US" altLang="ko-KR" sz="1000" smtClean="0"/>
              <a:t>ID</a:t>
            </a:r>
            <a:r>
              <a:rPr lang="ko-KR" altLang="en-US" sz="1000" smtClean="0"/>
              <a:t>와 실제 태그 </a:t>
            </a:r>
            <a:r>
              <a:rPr lang="en-US" altLang="ko-KR" sz="1000" smtClean="0"/>
              <a:t>ID </a:t>
            </a:r>
            <a:r>
              <a:rPr lang="ko-KR" altLang="en-US" sz="1000" smtClean="0"/>
              <a:t>일치시켜야함</a:t>
            </a:r>
            <a:endParaRPr lang="en-US" altLang="ko-KR" sz="1000" smtClean="0"/>
          </a:p>
          <a:p>
            <a:r>
              <a:rPr lang="ko-KR" altLang="en-US" sz="1000" smtClean="0"/>
              <a:t>로그인 완료 후 로그인 박스는 가려지고 환영 메시지 출력</a:t>
            </a:r>
            <a:endParaRPr lang="en-US" altLang="ko-KR" sz="1000" smtClean="0"/>
          </a:p>
        </p:txBody>
      </p:sp>
      <p:sp>
        <p:nvSpPr>
          <p:cNvPr id="49" name="타원 48"/>
          <p:cNvSpPr/>
          <p:nvPr/>
        </p:nvSpPr>
        <p:spPr>
          <a:xfrm>
            <a:off x="6876256" y="182916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416051" y="3314670"/>
            <a:ext cx="693843" cy="12896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548584" y="3458261"/>
            <a:ext cx="693843" cy="12896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069694" y="1950110"/>
            <a:ext cx="693843" cy="128961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93147" y="3180085"/>
            <a:ext cx="693843" cy="128961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64142" y="2102510"/>
            <a:ext cx="693843" cy="128961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318954" y="4047134"/>
            <a:ext cx="693843" cy="128961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64141" y="2231471"/>
            <a:ext cx="876015" cy="12896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011715" y="3905433"/>
            <a:ext cx="876015" cy="12896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055485" y="1308035"/>
            <a:ext cx="1698512" cy="14420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6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mcube\Desktop\캡쳐\K-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9" y="899125"/>
            <a:ext cx="5382215" cy="321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로그인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로그인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7078573" y="996388"/>
            <a:ext cx="1957923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1. </a:t>
            </a:r>
            <a:r>
              <a:rPr lang="ko-KR" altLang="en-US" sz="1000" smtClean="0"/>
              <a:t>회원 가입 정보를 감싸고 있는 태그의 </a:t>
            </a:r>
            <a:r>
              <a:rPr lang="en-US" altLang="ko-KR" sz="1000" smtClean="0"/>
              <a:t>Id</a:t>
            </a:r>
            <a:r>
              <a:rPr lang="ko-KR" altLang="en-US" sz="1000" smtClean="0"/>
              <a:t>를 가지고 정보</a:t>
            </a:r>
            <a:r>
              <a:rPr lang="en-US" altLang="ko-KR" sz="1000"/>
              <a:t> </a:t>
            </a:r>
            <a:r>
              <a:rPr lang="en-US" altLang="ko-KR" sz="1000" smtClean="0"/>
              <a:t>Insert</a:t>
            </a:r>
          </a:p>
          <a:p>
            <a:endParaRPr lang="en-US" altLang="ko-KR" sz="900">
              <a:solidFill>
                <a:schemeClr val="tx2"/>
              </a:solidFill>
            </a:endParaRPr>
          </a:p>
          <a:p>
            <a:r>
              <a:rPr lang="en-US" altLang="ko-KR" sz="1000" b="1">
                <a:solidFill>
                  <a:schemeClr val="tx2"/>
                </a:solidFill>
              </a:rPr>
              <a:t>* </a:t>
            </a:r>
            <a:r>
              <a:rPr lang="en-US" altLang="ko-KR" sz="1000" b="1" smtClean="0">
                <a:solidFill>
                  <a:schemeClr val="tx2"/>
                </a:solidFill>
              </a:rPr>
              <a:t>sendParamData </a:t>
            </a:r>
            <a:r>
              <a:rPr lang="ko-KR" altLang="en-US" sz="1000" b="1">
                <a:solidFill>
                  <a:schemeClr val="tx2"/>
                </a:solidFill>
              </a:rPr>
              <a:t>메소드</a:t>
            </a:r>
            <a:endParaRPr lang="en-US" altLang="ko-KR" sz="1000" b="1">
              <a:solidFill>
                <a:schemeClr val="tx2"/>
              </a:solidFill>
            </a:endParaRPr>
          </a:p>
          <a:p>
            <a:r>
              <a:rPr lang="en-US" altLang="ko-KR" sz="1000"/>
              <a:t>  </a:t>
            </a:r>
            <a:r>
              <a:rPr lang="en-US" altLang="ko-KR" sz="900"/>
              <a:t>any </a:t>
            </a:r>
            <a:r>
              <a:rPr lang="en-US" altLang="ko-KR" sz="900" smtClean="0"/>
              <a:t>CubeBind.sendParamData</a:t>
            </a:r>
          </a:p>
          <a:p>
            <a:r>
              <a:rPr lang="en-US" altLang="ko-KR" sz="900" smtClean="0"/>
              <a:t>  (any </a:t>
            </a:r>
            <a:r>
              <a:rPr lang="en-US" altLang="ko-KR" sz="900"/>
              <a:t>map, any areaId</a:t>
            </a:r>
            <a:r>
              <a:rPr lang="en-US" altLang="ko-KR" sz="900" smtClean="0"/>
              <a:t>)</a:t>
            </a:r>
          </a:p>
          <a:p>
            <a:r>
              <a:rPr lang="en-US" altLang="ko-KR" sz="900" smtClean="0"/>
              <a:t>- </a:t>
            </a:r>
            <a:r>
              <a:rPr lang="en-US" altLang="ko-KR" sz="900"/>
              <a:t>map </a:t>
            </a:r>
            <a:r>
              <a:rPr lang="en-US" altLang="ko-KR" sz="900" smtClean="0"/>
              <a:t>: </a:t>
            </a:r>
            <a:r>
              <a:rPr lang="ko-KR" altLang="en-US" sz="900" smtClean="0"/>
              <a:t>데이터를 담을 객체</a:t>
            </a:r>
            <a:endParaRPr lang="en-US" altLang="ko-KR" sz="900"/>
          </a:p>
          <a:p>
            <a:r>
              <a:rPr lang="en-US" altLang="ko-KR" sz="900" smtClean="0"/>
              <a:t>- areaId : </a:t>
            </a:r>
            <a:r>
              <a:rPr lang="ko-KR" altLang="en-US" sz="900" smtClean="0"/>
              <a:t>데이터를 읽어 올 태그</a:t>
            </a:r>
            <a:r>
              <a:rPr lang="en-US" altLang="ko-KR" sz="900" smtClean="0"/>
              <a:t>Id</a:t>
            </a:r>
          </a:p>
          <a:p>
            <a:pPr marL="171450" indent="-171450">
              <a:buFontTx/>
              <a:buChar char="-"/>
            </a:pPr>
            <a:endParaRPr lang="en-US" altLang="ko-KR" sz="1000" smtClean="0"/>
          </a:p>
          <a:p>
            <a:r>
              <a:rPr lang="en-US" altLang="ko-KR" sz="1000" smtClean="0"/>
              <a:t>2. </a:t>
            </a:r>
            <a:r>
              <a:rPr lang="ko-KR" altLang="en-US" sz="1000" smtClean="0"/>
              <a:t>회원 정보 </a:t>
            </a:r>
            <a:r>
              <a:rPr lang="en-US" altLang="ko-KR" sz="1000" smtClean="0"/>
              <a:t>Insert </a:t>
            </a:r>
            <a:r>
              <a:rPr lang="ko-KR" altLang="en-US" sz="1000" smtClean="0"/>
              <a:t>끝나면 이동할 주소</a:t>
            </a:r>
            <a:endParaRPr lang="en-US" altLang="ko-KR" sz="1000" smtClean="0"/>
          </a:p>
          <a:p>
            <a:endParaRPr lang="en-US" altLang="ko-KR" sz="1000">
              <a:solidFill>
                <a:schemeClr val="tx2"/>
              </a:solidFill>
            </a:endParaRPr>
          </a:p>
          <a:p>
            <a:r>
              <a:rPr lang="en-US" altLang="ko-KR" sz="1050" b="1">
                <a:solidFill>
                  <a:schemeClr val="tx2"/>
                </a:solidFill>
              </a:rPr>
              <a:t>* </a:t>
            </a:r>
            <a:r>
              <a:rPr lang="en-US" altLang="ko-KR" sz="1050" b="1" smtClean="0">
                <a:solidFill>
                  <a:schemeClr val="tx2"/>
                </a:solidFill>
              </a:rPr>
              <a:t>remoteIdCheck </a:t>
            </a:r>
            <a:r>
              <a:rPr lang="ko-KR" altLang="en-US" sz="1050" b="1" smtClean="0">
                <a:solidFill>
                  <a:schemeClr val="tx2"/>
                </a:solidFill>
              </a:rPr>
              <a:t>메소드</a:t>
            </a:r>
            <a:endParaRPr lang="en-US" altLang="ko-KR" sz="1050" b="1">
              <a:solidFill>
                <a:schemeClr val="tx2"/>
              </a:solidFill>
            </a:endParaRPr>
          </a:p>
          <a:p>
            <a:r>
              <a:rPr lang="en-US" altLang="ko-KR" sz="1050"/>
              <a:t>  </a:t>
            </a:r>
            <a:r>
              <a:rPr lang="ko-KR" altLang="en-US" sz="900" smtClean="0"/>
              <a:t>아이디 중복 여부 체크</a:t>
            </a:r>
            <a:endParaRPr lang="en-US" altLang="ko-KR" sz="900" smtClean="0"/>
          </a:p>
        </p:txBody>
      </p:sp>
      <p:sp>
        <p:nvSpPr>
          <p:cNvPr id="43" name="직사각형 42"/>
          <p:cNvSpPr/>
          <p:nvPr/>
        </p:nvSpPr>
        <p:spPr>
          <a:xfrm>
            <a:off x="865227" y="1268760"/>
            <a:ext cx="2513174" cy="14420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79512" y="4500933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078573" y="3647346"/>
            <a:ext cx="195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필요한 유효성 체크를 포함한 회원 가입 정보 입력 </a:t>
            </a:r>
            <a:r>
              <a:rPr lang="en-US" altLang="ko-KR" sz="1000" smtClean="0"/>
              <a:t>HTML</a:t>
            </a:r>
          </a:p>
        </p:txBody>
      </p:sp>
      <p:sp>
        <p:nvSpPr>
          <p:cNvPr id="49" name="타원 48"/>
          <p:cNvSpPr/>
          <p:nvPr/>
        </p:nvSpPr>
        <p:spPr>
          <a:xfrm>
            <a:off x="6876256" y="370369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000487" y="2253418"/>
            <a:ext cx="1605907" cy="13133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233977" y="1523978"/>
            <a:ext cx="1761959" cy="14420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 descr="C:\Users\smcube\Desktop\캡쳐\K-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44" y="4797152"/>
            <a:ext cx="6588224" cy="1610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타원 49"/>
          <p:cNvSpPr/>
          <p:nvPr/>
        </p:nvSpPr>
        <p:spPr>
          <a:xfrm>
            <a:off x="755576" y="1268760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1835696" y="2254926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mcube\Desktop\캡쳐\K-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31059"/>
            <a:ext cx="5812058" cy="17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C:\Users\smcube\Desktop\캡쳐\K-6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56" y="1380180"/>
            <a:ext cx="8763803" cy="534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Edit grid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편집 가능한 </a:t>
              </a:r>
              <a:r>
                <a:rPr lang="en-US" altLang="ko-KR" sz="1000"/>
                <a:t>G</a:t>
              </a:r>
              <a:r>
                <a:rPr lang="en-US" altLang="ko-KR" sz="1000" smtClean="0"/>
                <a:t>rid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3" name="직사각형 42"/>
          <p:cNvSpPr/>
          <p:nvPr/>
        </p:nvSpPr>
        <p:spPr>
          <a:xfrm>
            <a:off x="3760102" y="1375045"/>
            <a:ext cx="1597663" cy="129599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366349" y="1357406"/>
            <a:ext cx="1197539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223632" y="1357406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3620630" y="1367836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9512" y="134076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84931" y="1722754"/>
            <a:ext cx="1197539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842214" y="1722754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321210" y="932699"/>
            <a:ext cx="2818742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000449" y="2906716"/>
            <a:ext cx="1295191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/>
          <p:cNvSpPr/>
          <p:nvPr/>
        </p:nvSpPr>
        <p:spPr>
          <a:xfrm>
            <a:off x="857732" y="2877455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28948" y="3107373"/>
            <a:ext cx="1295191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911817" y="3085427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51611" y="3360747"/>
            <a:ext cx="1170203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834480" y="3338801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51611" y="3488125"/>
            <a:ext cx="1460149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834480" y="346617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826029" y="3478225"/>
            <a:ext cx="866610" cy="12207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2674683" y="3456279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704656" y="4869160"/>
            <a:ext cx="1019471" cy="12207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4553311" y="4847214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r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289704" y="5230343"/>
            <a:ext cx="1850248" cy="122070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/>
          <p:cNvSpPr/>
          <p:nvPr/>
        </p:nvSpPr>
        <p:spPr>
          <a:xfrm>
            <a:off x="2110462" y="5219370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23604" y="5171823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/>
              <a:t>10</a:t>
            </a:r>
            <a:endParaRPr lang="ko-KR" altLang="en-US" sz="1000"/>
          </a:p>
        </p:txBody>
      </p:sp>
      <p:sp>
        <p:nvSpPr>
          <p:cNvPr id="76" name="직사각형 75"/>
          <p:cNvSpPr/>
          <p:nvPr/>
        </p:nvSpPr>
        <p:spPr>
          <a:xfrm>
            <a:off x="990518" y="6281163"/>
            <a:ext cx="1421242" cy="10016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1023619" y="6404103"/>
            <a:ext cx="1421242" cy="10016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059168" y="980728"/>
            <a:ext cx="1972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grid </a:t>
            </a:r>
            <a:r>
              <a:rPr lang="ko-KR" altLang="en-US" sz="1000" smtClean="0"/>
              <a:t>페이지 새로고침하는 함수</a:t>
            </a:r>
            <a:endParaRPr lang="en-US" altLang="ko-KR" sz="1000" smtClean="0"/>
          </a:p>
          <a:p>
            <a:endParaRPr lang="en-US" altLang="ko-KR" sz="1000"/>
          </a:p>
          <a:p>
            <a:r>
              <a:rPr lang="en-US" altLang="ko-KR" sz="1000" b="1">
                <a:solidFill>
                  <a:schemeClr val="tx2"/>
                </a:solidFill>
              </a:rPr>
              <a:t>* </a:t>
            </a:r>
            <a:r>
              <a:rPr lang="en-US" altLang="ko-KR" sz="1000" b="1" smtClean="0">
                <a:solidFill>
                  <a:schemeClr val="tx2"/>
                </a:solidFill>
              </a:rPr>
              <a:t>gridPageChange </a:t>
            </a:r>
            <a:r>
              <a:rPr lang="ko-KR" altLang="en-US" sz="1000" b="1" smtClean="0">
                <a:solidFill>
                  <a:schemeClr val="tx2"/>
                </a:solidFill>
              </a:rPr>
              <a:t>메소드</a:t>
            </a:r>
            <a:endParaRPr lang="en-US" altLang="ko-KR" sz="1000" smtClean="0"/>
          </a:p>
          <a:p>
            <a:r>
              <a:rPr lang="en-US" altLang="ko-KR" sz="900" smtClean="0"/>
              <a:t>void CubeBind.gridPageChange</a:t>
            </a:r>
          </a:p>
          <a:p>
            <a:r>
              <a:rPr lang="en-US" altLang="ko-KR" sz="900" smtClean="0"/>
              <a:t>(</a:t>
            </a:r>
            <a:r>
              <a:rPr lang="en-US" altLang="ko-KR" sz="900"/>
              <a:t>any gridId, any pageNum</a:t>
            </a:r>
            <a:r>
              <a:rPr lang="en-US" altLang="ko-KR" sz="900" smtClean="0"/>
              <a:t>)</a:t>
            </a:r>
          </a:p>
          <a:p>
            <a:r>
              <a:rPr lang="en-US" altLang="ko-KR" sz="900" smtClean="0"/>
              <a:t>- gridId : grid </a:t>
            </a:r>
            <a:r>
              <a:rPr lang="ko-KR" altLang="en-US" sz="900" smtClean="0"/>
              <a:t>로 사용할 테이블</a:t>
            </a:r>
            <a:r>
              <a:rPr lang="en-US" altLang="ko-KR" sz="900" smtClean="0"/>
              <a:t>ID</a:t>
            </a:r>
          </a:p>
          <a:p>
            <a:r>
              <a:rPr lang="en-US" altLang="ko-KR" sz="900" smtClean="0"/>
              <a:t>- pageNum : </a:t>
            </a:r>
            <a:r>
              <a:rPr lang="ko-KR" altLang="en-US" sz="900" smtClean="0"/>
              <a:t>페이지 번호</a:t>
            </a:r>
            <a:endParaRPr lang="en-US" altLang="ko-KR" sz="900"/>
          </a:p>
        </p:txBody>
      </p:sp>
      <p:sp>
        <p:nvSpPr>
          <p:cNvPr id="72" name="타원 71"/>
          <p:cNvSpPr/>
          <p:nvPr/>
        </p:nvSpPr>
        <p:spPr>
          <a:xfrm>
            <a:off x="6876256" y="217698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059168" y="2104980"/>
            <a:ext cx="197265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1. cubeDataGrid</a:t>
            </a:r>
            <a:r>
              <a:rPr lang="en-US" altLang="ko-KR" sz="800"/>
              <a:t>="getList</a:t>
            </a:r>
            <a:r>
              <a:rPr lang="en-US" altLang="ko-KR" sz="800" smtClean="0"/>
              <a:t>()“</a:t>
            </a:r>
          </a:p>
          <a:p>
            <a:r>
              <a:rPr lang="en-US" altLang="ko-KR" sz="800" smtClean="0"/>
              <a:t>   : </a:t>
            </a:r>
            <a:r>
              <a:rPr lang="ko-KR" altLang="en-US" sz="800" smtClean="0"/>
              <a:t>검색 버튼을 클릭하면 속성 값으로 지정된 함수가 실행됨</a:t>
            </a:r>
            <a:r>
              <a:rPr lang="en-US" altLang="ko-KR" sz="800" smtClean="0"/>
              <a:t>.</a:t>
            </a:r>
          </a:p>
          <a:p>
            <a:endParaRPr lang="en-US" altLang="ko-KR" sz="800"/>
          </a:p>
          <a:p>
            <a:r>
              <a:rPr lang="en-US" altLang="ko-KR" sz="800" smtClean="0"/>
              <a:t>2. </a:t>
            </a:r>
            <a:r>
              <a:rPr lang="en-US" altLang="ko-KR" sz="800"/>
              <a:t>cubeDataGridExcel="</a:t>
            </a:r>
            <a:r>
              <a:rPr lang="en-US" altLang="ko-KR" sz="800" smtClean="0"/>
              <a:t>userList“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  : </a:t>
            </a:r>
            <a:r>
              <a:rPr lang="ko-KR" altLang="en-US" sz="800" smtClean="0"/>
              <a:t>해당 </a:t>
            </a:r>
            <a:r>
              <a:rPr lang="en-US" altLang="ko-KR" sz="800" smtClean="0"/>
              <a:t>grid</a:t>
            </a:r>
            <a:r>
              <a:rPr lang="ko-KR" altLang="en-US" sz="800" smtClean="0"/>
              <a:t>대로 엑셀로 다운로드 받아짐</a:t>
            </a:r>
            <a:r>
              <a:rPr lang="en-US" altLang="ko-KR" sz="800" smtClean="0"/>
              <a:t>. </a:t>
            </a:r>
            <a:r>
              <a:rPr lang="ko-KR" altLang="en-US" sz="800" smtClean="0"/>
              <a:t>속성값은 엑셀 파일 이름</a:t>
            </a:r>
            <a:endParaRPr lang="en-US" altLang="ko-KR" sz="800" smtClean="0"/>
          </a:p>
          <a:p>
            <a:endParaRPr lang="en-US" altLang="ko-KR" sz="800"/>
          </a:p>
          <a:p>
            <a:r>
              <a:rPr lang="en-US" altLang="ko-KR" sz="800" smtClean="0"/>
              <a:t>3. </a:t>
            </a:r>
            <a:r>
              <a:rPr lang="en-US" altLang="ko-KR" sz="800"/>
              <a:t>cubeDataColLabel="</a:t>
            </a:r>
            <a:r>
              <a:rPr lang="en-US" altLang="ko-KR" sz="800" smtClean="0"/>
              <a:t>ID“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  : </a:t>
            </a:r>
            <a:r>
              <a:rPr lang="ko-KR" altLang="en-US" sz="800" smtClean="0"/>
              <a:t>엑셀 다운로드 시 헤더가 됨</a:t>
            </a:r>
            <a:endParaRPr lang="en-US" altLang="ko-KR" sz="800" smtClean="0"/>
          </a:p>
          <a:p>
            <a:endParaRPr lang="en-US" altLang="ko-KR" sz="800"/>
          </a:p>
          <a:p>
            <a:r>
              <a:rPr lang="en-US" altLang="ko-KR" sz="800" smtClean="0"/>
              <a:t>4. </a:t>
            </a:r>
            <a:r>
              <a:rPr lang="en-US" altLang="ko-KR" sz="800"/>
              <a:t>cubeDataRowState="</a:t>
            </a:r>
            <a:r>
              <a:rPr lang="en-US" altLang="ko-KR" sz="800" smtClean="0"/>
              <a:t>true“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  : </a:t>
            </a:r>
            <a:r>
              <a:rPr lang="ko-KR" altLang="en-US" sz="800" smtClean="0"/>
              <a:t>해당 </a:t>
            </a:r>
            <a:r>
              <a:rPr lang="en-US" altLang="ko-KR" sz="800" smtClean="0"/>
              <a:t>Row</a:t>
            </a:r>
            <a:r>
              <a:rPr lang="ko-KR" altLang="en-US" sz="800" smtClean="0"/>
              <a:t>의 상태값을 자동으로 표기</a:t>
            </a:r>
            <a:endParaRPr lang="en-US" altLang="ko-KR" sz="800" smtClean="0"/>
          </a:p>
          <a:p>
            <a:endParaRPr lang="en-US" altLang="ko-KR" sz="800"/>
          </a:p>
          <a:p>
            <a:r>
              <a:rPr lang="en-US" altLang="ko-KR" sz="800" smtClean="0"/>
              <a:t>5. </a:t>
            </a:r>
            <a:r>
              <a:rPr lang="en-US" altLang="ko-KR" sz="800"/>
              <a:t>cubeDataColCode="</a:t>
            </a:r>
            <a:r>
              <a:rPr lang="en-US" altLang="ko-KR" sz="800" smtClean="0"/>
              <a:t>true“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  : </a:t>
            </a:r>
            <a:r>
              <a:rPr lang="ko-KR" altLang="en-US" sz="800" smtClean="0"/>
              <a:t>엑셀다운로드 되는 데이터</a:t>
            </a:r>
            <a:endParaRPr lang="en-US" altLang="ko-KR" sz="800" smtClean="0"/>
          </a:p>
          <a:p>
            <a:endParaRPr lang="en-US" altLang="ko-KR" sz="800"/>
          </a:p>
          <a:p>
            <a:r>
              <a:rPr lang="en-US" altLang="ko-KR" sz="800" smtClean="0"/>
              <a:t>6. </a:t>
            </a:r>
            <a:r>
              <a:rPr lang="en-US" altLang="ko-KR" sz="800"/>
              <a:t>cubeDataLabel="</a:t>
            </a:r>
            <a:r>
              <a:rPr lang="ko-KR" altLang="en-US" sz="800"/>
              <a:t>아이디</a:t>
            </a:r>
            <a:r>
              <a:rPr lang="en-US" altLang="ko-KR" sz="800"/>
              <a:t>" </a:t>
            </a:r>
            <a:endParaRPr lang="en-US" altLang="ko-KR" sz="8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 : </a:t>
            </a:r>
            <a:r>
              <a:rPr lang="ko-KR" altLang="en-US" sz="800" smtClean="0"/>
              <a:t>데이터 라벨 설정</a:t>
            </a:r>
            <a:endParaRPr lang="en-US" altLang="ko-KR" sz="800" smtClean="0"/>
          </a:p>
          <a:p>
            <a:endParaRPr lang="en-US" altLang="ko-KR" sz="800"/>
          </a:p>
          <a:p>
            <a:r>
              <a:rPr lang="en-US" altLang="ko-KR" sz="800" smtClean="0"/>
              <a:t>7. </a:t>
            </a:r>
            <a:r>
              <a:rPr lang="en-US" altLang="ko-KR" sz="800"/>
              <a:t>cubeDataCreateValue="</a:t>
            </a:r>
            <a:r>
              <a:rPr lang="en-US" altLang="ko-KR" sz="800" smtClean="0"/>
              <a:t>true“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  : </a:t>
            </a:r>
            <a:r>
              <a:rPr lang="ko-KR" altLang="en-US" sz="800" smtClean="0"/>
              <a:t>수정은 안되지만 새로운 </a:t>
            </a:r>
            <a:r>
              <a:rPr lang="en-US" altLang="ko-KR" sz="800" smtClean="0"/>
              <a:t>Row</a:t>
            </a:r>
            <a:r>
              <a:rPr lang="ko-KR" altLang="en-US" sz="800" smtClean="0"/>
              <a:t>일때 입력 가능하도록 설정</a:t>
            </a:r>
            <a:endParaRPr lang="en-US" altLang="ko-KR" sz="800" smtClean="0"/>
          </a:p>
          <a:p>
            <a:endParaRPr lang="en-US" altLang="ko-KR" sz="800"/>
          </a:p>
          <a:p>
            <a:r>
              <a:rPr lang="en-US" altLang="ko-KR" sz="800" smtClean="0"/>
              <a:t>8. CUBE_COL_</a:t>
            </a:r>
            <a:r>
              <a:rPr lang="ko-KR" altLang="en-US" sz="800" smtClean="0"/>
              <a:t>칼럼이름</a:t>
            </a:r>
            <a:r>
              <a:rPr lang="en-US" altLang="ko-KR" sz="800" smtClean="0"/>
              <a:t>_*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  : </a:t>
            </a:r>
            <a:r>
              <a:rPr lang="ko-KR" altLang="en-US" sz="800" smtClean="0"/>
              <a:t>데이터 매핑</a:t>
            </a:r>
            <a:endParaRPr lang="en-US" altLang="ko-KR" sz="800" smtClean="0"/>
          </a:p>
          <a:p>
            <a:endParaRPr lang="en-US" altLang="ko-KR" sz="800" smtClean="0"/>
          </a:p>
          <a:p>
            <a:r>
              <a:rPr lang="en-US" altLang="ko-KR" sz="800" smtClean="0"/>
              <a:t>9. </a:t>
            </a:r>
            <a:r>
              <a:rPr lang="en-US" altLang="ko-KR" sz="800"/>
              <a:t>cubeDataType="</a:t>
            </a:r>
            <a:r>
              <a:rPr lang="en-US" altLang="ko-KR" sz="800" smtClean="0"/>
              <a:t>date“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  : </a:t>
            </a:r>
            <a:r>
              <a:rPr lang="ko-KR" altLang="en-US" sz="800" smtClean="0"/>
              <a:t>날짜 선택 폼으로 만들어줌</a:t>
            </a:r>
            <a:endParaRPr lang="en-US" altLang="ko-KR" sz="800" smtClean="0"/>
          </a:p>
          <a:p>
            <a:endParaRPr lang="en-US" altLang="ko-KR" sz="800" smtClean="0"/>
          </a:p>
          <a:p>
            <a:endParaRPr lang="en-US" altLang="ko-KR" sz="800"/>
          </a:p>
          <a:p>
            <a:endParaRPr lang="en-US" altLang="ko-KR" sz="800"/>
          </a:p>
          <a:p>
            <a:endParaRPr lang="en-US" altLang="ko-KR" sz="800" smtClean="0"/>
          </a:p>
          <a:p>
            <a:r>
              <a:rPr lang="en-US" altLang="ko-KR" sz="800" smtClean="0"/>
              <a:t>10. cubeDataValue=“data”</a:t>
            </a:r>
          </a:p>
          <a:p>
            <a:r>
              <a:rPr lang="en-US" altLang="ko-KR" sz="800"/>
              <a:t> </a:t>
            </a:r>
            <a:r>
              <a:rPr lang="en-US" altLang="ko-KR" sz="800" smtClean="0"/>
              <a:t>   : data</a:t>
            </a:r>
            <a:r>
              <a:rPr lang="ko-KR" altLang="en-US" sz="800" smtClean="0"/>
              <a:t>에서 따라서 그 </a:t>
            </a:r>
            <a:r>
              <a:rPr lang="en-US" altLang="ko-KR" sz="800" smtClean="0"/>
              <a:t>value</a:t>
            </a:r>
            <a:r>
              <a:rPr lang="ko-KR" altLang="en-US" sz="800" smtClean="0"/>
              <a:t>를 가진 옵션으로 </a:t>
            </a:r>
            <a:r>
              <a:rPr lang="en-US" altLang="ko-KR" sz="800" smtClean="0"/>
              <a:t>change</a:t>
            </a:r>
          </a:p>
          <a:p>
            <a:endParaRPr lang="en-US" altLang="ko-KR" sz="800"/>
          </a:p>
        </p:txBody>
      </p:sp>
      <p:sp>
        <p:nvSpPr>
          <p:cNvPr id="2048" name="TextBox 2047"/>
          <p:cNvSpPr txBox="1"/>
          <p:nvPr/>
        </p:nvSpPr>
        <p:spPr>
          <a:xfrm>
            <a:off x="2771800" y="621338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Row </a:t>
            </a:r>
            <a:r>
              <a:rPr lang="ko-KR" altLang="en-US" sz="900" smtClean="0"/>
              <a:t>복제하는 버튼 자동생성</a:t>
            </a:r>
            <a:endParaRPr lang="en-US" altLang="ko-KR" sz="900" smtClean="0"/>
          </a:p>
          <a:p>
            <a:r>
              <a:rPr lang="en-US" altLang="ko-KR" sz="900" smtClean="0"/>
              <a:t>Row </a:t>
            </a:r>
            <a:r>
              <a:rPr lang="ko-KR" altLang="en-US" sz="900" smtClean="0"/>
              <a:t>삭제 하는 버튼 자동생성</a:t>
            </a:r>
            <a:endParaRPr lang="ko-KR" altLang="en-US" sz="900"/>
          </a:p>
        </p:txBody>
      </p:sp>
    </p:spTree>
    <p:extLst>
      <p:ext uri="{BB962C8B-B14F-4D97-AF65-F5344CB8AC3E}">
        <p14:creationId xmlns:p14="http://schemas.microsoft.com/office/powerpoint/2010/main" val="287013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Edit grid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편집 가능한 </a:t>
              </a:r>
              <a:r>
                <a:rPr lang="en-US" altLang="ko-KR" sz="1000"/>
                <a:t>G</a:t>
              </a:r>
              <a:r>
                <a:rPr lang="en-US" altLang="ko-KR" sz="1000" smtClean="0"/>
                <a:t>rid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53" name="타원 52"/>
          <p:cNvSpPr/>
          <p:nvPr/>
        </p:nvSpPr>
        <p:spPr>
          <a:xfrm>
            <a:off x="179512" y="112474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6876256" y="1196752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75" name="Picture 2" descr="C:\Users\smcube\Desktop\캡쳐\K-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9" y="1124744"/>
            <a:ext cx="6156176" cy="217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7059168" y="1124744"/>
            <a:ext cx="1972652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저장버튼 클릭 시 실행되는 자바스크립트 메소드</a:t>
            </a:r>
            <a:endParaRPr lang="en-US" altLang="ko-KR" sz="1050" b="1">
              <a:solidFill>
                <a:schemeClr val="tx2"/>
              </a:solidFill>
            </a:endParaRPr>
          </a:p>
          <a:p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</a:t>
            </a:r>
            <a:r>
              <a:rPr lang="en-US" altLang="ko-KR" sz="900" b="1">
                <a:solidFill>
                  <a:schemeClr val="tx2"/>
                </a:solidFill>
              </a:rPr>
              <a:t>URL </a:t>
            </a:r>
            <a:r>
              <a:rPr lang="ko-KR" altLang="en-US" sz="900" b="1">
                <a:solidFill>
                  <a:schemeClr val="tx2"/>
                </a:solidFill>
              </a:rPr>
              <a:t>명명 규칙</a:t>
            </a:r>
            <a:endParaRPr lang="en-US" altLang="ko-KR" sz="900" b="1">
              <a:solidFill>
                <a:schemeClr val="tx2"/>
              </a:solidFill>
            </a:endParaRPr>
          </a:p>
          <a:p>
            <a:r>
              <a:rPr lang="en-US" altLang="ko-KR" sz="900"/>
              <a:t>  </a:t>
            </a:r>
            <a:r>
              <a:rPr lang="en-US" altLang="ko-KR" sz="900" smtClean="0"/>
              <a:t>/cubefw/nameSpace/gridSave</a:t>
            </a:r>
          </a:p>
          <a:p>
            <a:r>
              <a:rPr lang="en-US" altLang="ko-KR" sz="900" smtClean="0"/>
              <a:t>  /cubeJson/sqlId</a:t>
            </a:r>
            <a:r>
              <a:rPr lang="en-US" altLang="ko-KR" sz="900"/>
              <a:t>.*/</a:t>
            </a:r>
          </a:p>
          <a:p>
            <a:endParaRPr lang="en-US" altLang="ko-KR" sz="900" smtClean="0"/>
          </a:p>
          <a:p>
            <a:r>
              <a:rPr lang="ko-KR" altLang="en-US" sz="900" smtClean="0"/>
              <a:t>위와 </a:t>
            </a:r>
            <a:r>
              <a:rPr lang="ko-KR" altLang="en-US" sz="900"/>
              <a:t>같이 </a:t>
            </a:r>
            <a:r>
              <a:rPr lang="en-US" altLang="ko-KR" sz="900"/>
              <a:t>url</a:t>
            </a:r>
            <a:r>
              <a:rPr lang="ko-KR" altLang="en-US" sz="900"/>
              <a:t>을 호출하면 해당</a:t>
            </a:r>
            <a:r>
              <a:rPr lang="en-US" altLang="ko-KR" sz="900"/>
              <a:t> sql map</a:t>
            </a:r>
            <a:r>
              <a:rPr lang="ko-KR" altLang="en-US" sz="900"/>
              <a:t>에서 </a:t>
            </a:r>
            <a:r>
              <a:rPr lang="en-US" altLang="ko-KR" sz="900"/>
              <a:t>nameSpace.sqlId</a:t>
            </a:r>
            <a:r>
              <a:rPr lang="en-US" altLang="ko-KR" sz="900" smtClean="0"/>
              <a:t>_</a:t>
            </a:r>
            <a:r>
              <a:rPr lang="ko-KR" altLang="en-US" sz="900" smtClean="0"/>
              <a:t>코드</a:t>
            </a:r>
            <a:r>
              <a:rPr lang="en-US" altLang="ko-KR" sz="900" smtClean="0"/>
              <a:t> </a:t>
            </a:r>
            <a:r>
              <a:rPr lang="ko-KR" altLang="en-US" sz="900"/>
              <a:t>에 해당하는 </a:t>
            </a:r>
            <a:r>
              <a:rPr lang="en-US" altLang="ko-KR" sz="900"/>
              <a:t>sql </a:t>
            </a:r>
            <a:r>
              <a:rPr lang="ko-KR" altLang="en-US" sz="900" smtClean="0"/>
              <a:t>실행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ko-KR" altLang="en-US" sz="900" smtClean="0"/>
              <a:t>앞에서 설정한 상태 값에 따라 </a:t>
            </a:r>
            <a:r>
              <a:rPr lang="en-US" altLang="ko-KR" sz="900" smtClean="0"/>
              <a:t>insert, update, delete </a:t>
            </a:r>
            <a:r>
              <a:rPr lang="ko-KR" altLang="en-US" sz="900" smtClean="0"/>
              <a:t>를 자동으로 실행함</a:t>
            </a:r>
            <a:endParaRPr lang="en-US" altLang="ko-KR" sz="900"/>
          </a:p>
          <a:p>
            <a:endParaRPr lang="en-US" altLang="ko-KR" sz="900" smtClean="0"/>
          </a:p>
        </p:txBody>
      </p:sp>
      <p:pic>
        <p:nvPicPr>
          <p:cNvPr id="4098" name="Picture 2" descr="C:\Users\smcube\Desktop\캡쳐\K-7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45" y="3933056"/>
            <a:ext cx="4597230" cy="2651373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타원 77"/>
          <p:cNvSpPr/>
          <p:nvPr/>
        </p:nvSpPr>
        <p:spPr>
          <a:xfrm>
            <a:off x="179512" y="3933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6876256" y="353265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059168" y="3501008"/>
            <a:ext cx="19726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편집 가능한 </a:t>
            </a:r>
            <a:r>
              <a:rPr lang="en-US" altLang="ko-KR" sz="1000" smtClean="0"/>
              <a:t>Grid</a:t>
            </a:r>
            <a:endParaRPr lang="en-US" altLang="ko-KR" sz="900" smtClean="0"/>
          </a:p>
        </p:txBody>
      </p:sp>
    </p:spTree>
    <p:extLst>
      <p:ext uri="{BB962C8B-B14F-4D97-AF65-F5344CB8AC3E}">
        <p14:creationId xmlns:p14="http://schemas.microsoft.com/office/powerpoint/2010/main" val="18812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Editor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CK Editor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1" name="타원 40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79512" y="429309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78573" y="996388"/>
            <a:ext cx="195792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head </a:t>
            </a:r>
            <a:r>
              <a:rPr lang="ko-KR" altLang="en-US" sz="1000" smtClean="0"/>
              <a:t>설정</a:t>
            </a:r>
            <a:endParaRPr lang="en-US" altLang="ko-KR" sz="1000" smtClean="0"/>
          </a:p>
          <a:p>
            <a:endParaRPr lang="en-US" altLang="ko-KR" sz="900">
              <a:solidFill>
                <a:schemeClr val="tx2"/>
              </a:solidFill>
            </a:endParaRPr>
          </a:p>
          <a:p>
            <a:r>
              <a:rPr lang="en-US" altLang="ko-KR" sz="900" smtClean="0">
                <a:solidFill>
                  <a:schemeClr val="tx2"/>
                </a:solidFill>
              </a:rPr>
              <a:t>cubefwEditor.jsp </a:t>
            </a:r>
            <a:r>
              <a:rPr lang="en-US" altLang="ko-KR" sz="900" smtClean="0"/>
              <a:t>include</a:t>
            </a:r>
            <a:r>
              <a:rPr lang="ko-KR" altLang="en-US" sz="900"/>
              <a:t> </a:t>
            </a:r>
            <a:r>
              <a:rPr lang="ko-KR" altLang="en-US" sz="900" smtClean="0"/>
              <a:t>후 </a:t>
            </a:r>
            <a:r>
              <a:rPr lang="en-US" altLang="ko-KR" sz="900" smtClean="0"/>
              <a:t>html</a:t>
            </a:r>
            <a:r>
              <a:rPr lang="ko-KR" altLang="en-US" sz="900" smtClean="0"/>
              <a:t>이 </a:t>
            </a:r>
            <a:r>
              <a:rPr lang="en-US" altLang="ko-KR" sz="900" smtClean="0"/>
              <a:t>load</a:t>
            </a:r>
            <a:r>
              <a:rPr lang="ko-KR" altLang="en-US" sz="900" smtClean="0"/>
              <a:t>된 후 </a:t>
            </a:r>
            <a:r>
              <a:rPr lang="en-US" altLang="ko-KR" sz="900" smtClean="0"/>
              <a:t>Editor </a:t>
            </a:r>
            <a:r>
              <a:rPr lang="ko-KR" altLang="en-US" sz="900" smtClean="0"/>
              <a:t>생성 메소드 실행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1000" b="1">
                <a:solidFill>
                  <a:schemeClr val="tx2"/>
                </a:solidFill>
              </a:rPr>
              <a:t>* </a:t>
            </a:r>
            <a:r>
              <a:rPr lang="en-US" altLang="ko-KR" sz="1000" b="1" smtClean="0">
                <a:solidFill>
                  <a:schemeClr val="tx2"/>
                </a:solidFill>
              </a:rPr>
              <a:t>checkEditor() </a:t>
            </a:r>
            <a:r>
              <a:rPr lang="ko-KR" altLang="en-US" sz="1000" b="1" smtClean="0">
                <a:solidFill>
                  <a:schemeClr val="tx2"/>
                </a:solidFill>
              </a:rPr>
              <a:t>메소드</a:t>
            </a:r>
            <a:endParaRPr lang="en-US" altLang="ko-KR" sz="1000"/>
          </a:p>
          <a:p>
            <a:r>
              <a:rPr lang="en-US" altLang="ko-KR" sz="900" smtClean="0"/>
              <a:t>   void CubeUI.checkEditor</a:t>
            </a:r>
          </a:p>
          <a:p>
            <a:r>
              <a:rPr lang="en-US" altLang="ko-KR" sz="900" smtClean="0"/>
              <a:t>   (</a:t>
            </a:r>
            <a:r>
              <a:rPr lang="en-US" altLang="ko-KR" sz="900"/>
              <a:t>any $obj</a:t>
            </a:r>
            <a:r>
              <a:rPr lang="en-US" altLang="ko-KR" sz="900" smtClean="0"/>
              <a:t>)</a:t>
            </a:r>
            <a:endParaRPr lang="en-US" altLang="ko-KR" sz="900"/>
          </a:p>
          <a:p>
            <a:r>
              <a:rPr lang="en-US" altLang="ko-KR" sz="900" smtClean="0"/>
              <a:t>- obj : editor</a:t>
            </a:r>
            <a:r>
              <a:rPr lang="ko-KR" altLang="en-US" sz="900" smtClean="0"/>
              <a:t>로 만들 객체</a:t>
            </a:r>
            <a:r>
              <a:rPr lang="en-US" altLang="ko-KR" sz="900" smtClean="0"/>
              <a:t> </a:t>
            </a:r>
          </a:p>
          <a:p>
            <a:r>
              <a:rPr lang="en-US" altLang="ko-KR" sz="900" smtClean="0"/>
              <a:t>         </a:t>
            </a:r>
            <a:r>
              <a:rPr lang="ko-KR" altLang="en-US" sz="900" smtClean="0"/>
              <a:t>생략가능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ko-KR" altLang="en-US" sz="900" smtClean="0"/>
              <a:t>아래의 </a:t>
            </a:r>
            <a:r>
              <a:rPr lang="en-US" altLang="ko-KR" sz="900" smtClean="0"/>
              <a:t>save() </a:t>
            </a:r>
            <a:r>
              <a:rPr lang="ko-KR" altLang="en-US" sz="900" smtClean="0"/>
              <a:t>메소드는</a:t>
            </a:r>
            <a:r>
              <a:rPr lang="en-US" altLang="ko-KR" sz="900" smtClean="0"/>
              <a:t> </a:t>
            </a:r>
            <a:r>
              <a:rPr lang="ko-KR" altLang="en-US" sz="900" smtClean="0"/>
              <a:t>에디터 내용 저장하는 메소드</a:t>
            </a:r>
            <a:endParaRPr lang="en-US" altLang="ko-KR" sz="900" smtClean="0"/>
          </a:p>
        </p:txBody>
      </p:sp>
      <p:sp>
        <p:nvSpPr>
          <p:cNvPr id="45" name="타원 44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2050" name="Picture 2" descr="C:\Users\smcube\Desktop\캡쳐\K-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4" y="908720"/>
            <a:ext cx="4986935" cy="322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465330" y="1364296"/>
            <a:ext cx="3098557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886315" y="1844824"/>
            <a:ext cx="1235500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mcube\Desktop\캡쳐\K-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2" y="4293096"/>
            <a:ext cx="6170551" cy="26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7078573" y="3212976"/>
            <a:ext cx="19579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cubeDataType="</a:t>
            </a:r>
            <a:r>
              <a:rPr lang="en-US" altLang="ko-KR" sz="900" smtClean="0"/>
              <a:t>editor“</a:t>
            </a:r>
          </a:p>
          <a:p>
            <a:r>
              <a:rPr lang="ko-KR" altLang="en-US" sz="900" smtClean="0"/>
              <a:t>원하는 </a:t>
            </a:r>
            <a:r>
              <a:rPr lang="en-US" altLang="ko-KR" sz="900" smtClean="0"/>
              <a:t>textarea </a:t>
            </a:r>
            <a:r>
              <a:rPr lang="ko-KR" altLang="en-US" sz="900" smtClean="0"/>
              <a:t>에</a:t>
            </a:r>
            <a:r>
              <a:rPr lang="en-US" altLang="ko-KR" sz="900" smtClean="0"/>
              <a:t> </a:t>
            </a:r>
            <a:r>
              <a:rPr lang="ko-KR" altLang="en-US" sz="900" smtClean="0"/>
              <a:t>위와 같이 속성을 설정하면 </a:t>
            </a:r>
            <a:r>
              <a:rPr lang="en-US" altLang="ko-KR" sz="900" smtClean="0"/>
              <a:t>Editor </a:t>
            </a:r>
            <a:r>
              <a:rPr lang="ko-KR" altLang="en-US" sz="900" smtClean="0"/>
              <a:t>로 사용가능</a:t>
            </a:r>
            <a:endParaRPr lang="en-US" altLang="ko-KR" sz="900" smtClean="0"/>
          </a:p>
        </p:txBody>
      </p:sp>
      <p:sp>
        <p:nvSpPr>
          <p:cNvPr id="51" name="타원 50"/>
          <p:cNvSpPr/>
          <p:nvPr/>
        </p:nvSpPr>
        <p:spPr>
          <a:xfrm>
            <a:off x="6876256" y="326932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670005" y="4427384"/>
            <a:ext cx="1235500" cy="127378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smcube\Desktop\캡쳐\K-7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4" y="4797635"/>
            <a:ext cx="4414639" cy="185130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타원 53"/>
          <p:cNvSpPr/>
          <p:nvPr/>
        </p:nvSpPr>
        <p:spPr>
          <a:xfrm>
            <a:off x="179512" y="4797152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78573" y="3918248"/>
            <a:ext cx="1957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Web Editor </a:t>
            </a:r>
          </a:p>
        </p:txBody>
      </p:sp>
      <p:sp>
        <p:nvSpPr>
          <p:cNvPr id="56" name="타원 55"/>
          <p:cNvSpPr/>
          <p:nvPr/>
        </p:nvSpPr>
        <p:spPr>
          <a:xfrm>
            <a:off x="6876256" y="3913621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62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mcube\Desktop\캡쳐\K-7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23" y="851408"/>
            <a:ext cx="5954933" cy="146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Full calendar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일정 달력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1" name="타원 40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78573" y="996388"/>
            <a:ext cx="2026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getList()</a:t>
            </a:r>
            <a:r>
              <a:rPr lang="ko-KR" altLang="en-US" sz="1000" smtClean="0"/>
              <a:t>메소드로 일정 목록을 </a:t>
            </a:r>
            <a:r>
              <a:rPr lang="en-US" altLang="ko-KR" sz="1000" smtClean="0"/>
              <a:t>select </a:t>
            </a:r>
            <a:r>
              <a:rPr lang="ko-KR" altLang="en-US" sz="1000" smtClean="0"/>
              <a:t>한 후 일정달력 </a:t>
            </a:r>
            <a:r>
              <a:rPr lang="en-US" altLang="ko-KR" sz="1000" smtClean="0"/>
              <a:t>Div </a:t>
            </a:r>
            <a:r>
              <a:rPr lang="ko-KR" altLang="en-US" sz="1000" smtClean="0"/>
              <a:t>의 </a:t>
            </a:r>
            <a:r>
              <a:rPr lang="en-US" altLang="ko-KR" sz="1000" smtClean="0"/>
              <a:t>Id</a:t>
            </a:r>
            <a:r>
              <a:rPr lang="ko-KR" altLang="en-US" sz="1000" smtClean="0"/>
              <a:t>를 인자로 넘겨 달력에 뿌려줌</a:t>
            </a:r>
            <a:endParaRPr lang="en-US" altLang="ko-KR" sz="900" smtClean="0"/>
          </a:p>
        </p:txBody>
      </p:sp>
      <p:sp>
        <p:nvSpPr>
          <p:cNvPr id="45" name="타원 44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106360" y="2028848"/>
            <a:ext cx="593432" cy="148033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79512" y="242088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78573" y="1866890"/>
            <a:ext cx="2026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캘린더 클릭 및 일정 클릭 이벤트 시 실행 메소드</a:t>
            </a:r>
            <a:endParaRPr lang="en-US" altLang="ko-KR" sz="900" smtClean="0"/>
          </a:p>
        </p:txBody>
      </p:sp>
      <p:sp>
        <p:nvSpPr>
          <p:cNvPr id="58" name="타원 57"/>
          <p:cNvSpPr/>
          <p:nvPr/>
        </p:nvSpPr>
        <p:spPr>
          <a:xfrm>
            <a:off x="6876256" y="192323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5124" name="Picture 4" descr="C:\Users\smcube\Desktop\캡쳐\K-7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9" y="2420888"/>
            <a:ext cx="3709789" cy="3625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64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Full calendar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일정 달력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1" name="타원 40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78573" y="996388"/>
            <a:ext cx="2026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캘린더 </a:t>
            </a:r>
            <a:r>
              <a:rPr lang="ko-KR" altLang="en-US" sz="1000" smtClean="0"/>
              <a:t>마우스 드래그 앤 드롭 및 </a:t>
            </a:r>
            <a:r>
              <a:rPr lang="ko-KR" altLang="en-US" sz="1000"/>
              <a:t>일정 </a:t>
            </a:r>
            <a:r>
              <a:rPr lang="ko-KR" altLang="en-US" sz="1000" smtClean="0"/>
              <a:t>드래그 앤 드롭 </a:t>
            </a:r>
            <a:r>
              <a:rPr lang="ko-KR" altLang="en-US" sz="1000"/>
              <a:t>이벤트 시 실행 메소드</a:t>
            </a:r>
            <a:endParaRPr lang="en-US" altLang="ko-KR" sz="900"/>
          </a:p>
        </p:txBody>
      </p:sp>
      <p:sp>
        <p:nvSpPr>
          <p:cNvPr id="45" name="타원 44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6146" name="Picture 2" descr="C:\Users\smcube\Desktop\캡쳐\K-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4" y="908720"/>
            <a:ext cx="5786714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타원 45"/>
          <p:cNvSpPr/>
          <p:nvPr/>
        </p:nvSpPr>
        <p:spPr>
          <a:xfrm>
            <a:off x="179512" y="494116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078573" y="1722874"/>
            <a:ext cx="2026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일정 네비게이션 클릭시 실행 메소드 </a:t>
            </a:r>
            <a:r>
              <a:rPr lang="en-US" altLang="ko-KR" sz="900" smtClean="0"/>
              <a:t>( </a:t>
            </a:r>
            <a:r>
              <a:rPr lang="ko-KR" altLang="en-US" sz="900" smtClean="0"/>
              <a:t>월</a:t>
            </a:r>
            <a:r>
              <a:rPr lang="en-US" altLang="ko-KR" sz="900" smtClean="0"/>
              <a:t>/</a:t>
            </a:r>
            <a:r>
              <a:rPr lang="ko-KR" altLang="en-US" sz="900" smtClean="0"/>
              <a:t>주</a:t>
            </a:r>
            <a:r>
              <a:rPr lang="en-US" altLang="ko-KR" sz="900" smtClean="0"/>
              <a:t>/</a:t>
            </a:r>
            <a:r>
              <a:rPr lang="ko-KR" altLang="en-US" sz="900" smtClean="0"/>
              <a:t>일 </a:t>
            </a:r>
            <a:r>
              <a:rPr lang="en-US" altLang="ko-KR" sz="900" smtClean="0"/>
              <a:t>)</a:t>
            </a:r>
            <a:endParaRPr lang="en-US" altLang="ko-KR" sz="900"/>
          </a:p>
        </p:txBody>
      </p:sp>
      <p:sp>
        <p:nvSpPr>
          <p:cNvPr id="48" name="타원 47"/>
          <p:cNvSpPr/>
          <p:nvPr/>
        </p:nvSpPr>
        <p:spPr>
          <a:xfrm>
            <a:off x="6876256" y="1779222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9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smcube\Desktop\캡쳐\K-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49" y="1378285"/>
            <a:ext cx="3297148" cy="64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mcube\Desktop\캡쳐\K-7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0" y="958248"/>
            <a:ext cx="3742944" cy="11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Full calendar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일정 달력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1" name="타원 40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5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79512" y="1378285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6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78573" y="996388"/>
            <a:ext cx="20262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head </a:t>
            </a:r>
            <a:r>
              <a:rPr lang="ko-KR" altLang="en-US" sz="1000" smtClean="0"/>
              <a:t>설정</a:t>
            </a:r>
            <a:endParaRPr lang="en-US" altLang="ko-KR" sz="900">
              <a:solidFill>
                <a:schemeClr val="tx2"/>
              </a:solidFill>
            </a:endParaRPr>
          </a:p>
          <a:p>
            <a:r>
              <a:rPr lang="en-US" altLang="ko-KR" sz="900" smtClean="0">
                <a:solidFill>
                  <a:schemeClr val="tx2"/>
                </a:solidFill>
              </a:rPr>
              <a:t>cubefwFullcalendar.jsp </a:t>
            </a:r>
            <a:r>
              <a:rPr lang="ko-KR" altLang="en-US" sz="900" smtClean="0"/>
              <a:t>파일 </a:t>
            </a:r>
            <a:r>
              <a:rPr lang="en-US" altLang="ko-KR" sz="900" smtClean="0"/>
              <a:t>include</a:t>
            </a:r>
          </a:p>
        </p:txBody>
      </p:sp>
      <p:sp>
        <p:nvSpPr>
          <p:cNvPr id="45" name="타원 44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5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47664" y="959769"/>
            <a:ext cx="2465743" cy="115446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78573" y="1412776"/>
            <a:ext cx="19579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cubeCalendarBtn="</a:t>
            </a:r>
            <a:r>
              <a:rPr lang="en-US" altLang="ko-KR" sz="900" smtClean="0"/>
              <a:t>calendar“</a:t>
            </a:r>
          </a:p>
          <a:p>
            <a:r>
              <a:rPr lang="ko-KR" altLang="en-US" sz="900" smtClean="0"/>
              <a:t>상단의 버튼 자동으로 생성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/>
              <a:t>cubeDataType="</a:t>
            </a:r>
            <a:r>
              <a:rPr lang="en-US" altLang="ko-KR" sz="900" smtClean="0"/>
              <a:t>calendar“</a:t>
            </a:r>
          </a:p>
          <a:p>
            <a:r>
              <a:rPr lang="ko-KR" altLang="en-US" sz="900" smtClean="0"/>
              <a:t>일정달력 자동으로 생성</a:t>
            </a:r>
            <a:endParaRPr lang="en-US" altLang="ko-KR" sz="900" smtClean="0"/>
          </a:p>
        </p:txBody>
      </p:sp>
      <p:sp>
        <p:nvSpPr>
          <p:cNvPr id="51" name="타원 50"/>
          <p:cNvSpPr/>
          <p:nvPr/>
        </p:nvSpPr>
        <p:spPr>
          <a:xfrm>
            <a:off x="6876256" y="146912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6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48324" y="1371574"/>
            <a:ext cx="1588477" cy="148033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835697" y="1772816"/>
            <a:ext cx="1486724" cy="148033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smcube\Desktop\캡쳐\K-7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4" y="2420888"/>
            <a:ext cx="5306112" cy="4109442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/>
          <p:cNvSpPr/>
          <p:nvPr/>
        </p:nvSpPr>
        <p:spPr>
          <a:xfrm>
            <a:off x="179512" y="242088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7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78573" y="2284130"/>
            <a:ext cx="19579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cubeCalendarBtn="</a:t>
            </a:r>
            <a:r>
              <a:rPr lang="en-US" altLang="ko-KR" sz="900" smtClean="0"/>
              <a:t>calendar“</a:t>
            </a:r>
          </a:p>
          <a:p>
            <a:r>
              <a:rPr lang="ko-KR" altLang="en-US" sz="900" smtClean="0"/>
              <a:t>상단의 버튼 자동으로 생성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/>
              <a:t>cubeDataType="</a:t>
            </a:r>
            <a:r>
              <a:rPr lang="en-US" altLang="ko-KR" sz="900" smtClean="0"/>
              <a:t>calendar“</a:t>
            </a:r>
          </a:p>
          <a:p>
            <a:r>
              <a:rPr lang="ko-KR" altLang="en-US" sz="900" smtClean="0"/>
              <a:t>일정달력 자동으로 생성</a:t>
            </a:r>
            <a:endParaRPr lang="en-US" altLang="ko-KR" sz="900" smtClean="0"/>
          </a:p>
        </p:txBody>
      </p:sp>
      <p:sp>
        <p:nvSpPr>
          <p:cNvPr id="55" name="타원 54"/>
          <p:cNvSpPr/>
          <p:nvPr/>
        </p:nvSpPr>
        <p:spPr>
          <a:xfrm>
            <a:off x="6876256" y="234047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7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1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테이블 </a:t>
              </a:r>
              <a:r>
                <a:rPr lang="en-US" altLang="ko-KR" sz="1000" smtClean="0"/>
                <a:t>Row Span (Group)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같은 내용을 가진 </a:t>
              </a:r>
              <a:r>
                <a:rPr lang="en-US" altLang="ko-KR" sz="1000" smtClean="0"/>
                <a:t>Cell </a:t>
              </a:r>
              <a:r>
                <a:rPr lang="ko-KR" altLang="en-US" sz="1000" smtClean="0"/>
                <a:t>로 </a:t>
              </a:r>
              <a:r>
                <a:rPr lang="en-US" altLang="ko-KR" sz="1000" smtClean="0"/>
                <a:t>group </a:t>
              </a:r>
              <a:r>
                <a:rPr lang="ko-KR" altLang="en-US" sz="1000" smtClean="0"/>
                <a:t>만들기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7078573" y="980728"/>
            <a:ext cx="195792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grouping</a:t>
            </a:r>
            <a:r>
              <a:rPr lang="ko-KR" altLang="en-US" sz="1000" smtClean="0"/>
              <a:t>하기 위한 자바스크립트 </a:t>
            </a:r>
            <a:r>
              <a:rPr lang="ko-KR" altLang="en-US" sz="1000" err="1" smtClean="0"/>
              <a:t>메소드</a:t>
            </a:r>
            <a:r>
              <a:rPr lang="ko-KR" altLang="en-US" sz="1000" smtClean="0"/>
              <a:t> 작성</a:t>
            </a:r>
            <a:endParaRPr lang="en-US" altLang="ko-KR" sz="1000"/>
          </a:p>
          <a:p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</a:t>
            </a:r>
            <a:r>
              <a:rPr lang="en-US" altLang="ko-KR" sz="900" b="1" err="1" smtClean="0">
                <a:solidFill>
                  <a:schemeClr val="tx2"/>
                </a:solidFill>
              </a:rPr>
              <a:t>colGrouping</a:t>
            </a:r>
            <a:r>
              <a:rPr lang="en-US" altLang="ko-KR" sz="900" b="1" smtClean="0">
                <a:solidFill>
                  <a:schemeClr val="tx2"/>
                </a:solidFill>
              </a:rPr>
              <a:t> </a:t>
            </a:r>
            <a:r>
              <a:rPr lang="ko-KR" altLang="en-US" sz="900" b="1" err="1" smtClean="0">
                <a:solidFill>
                  <a:schemeClr val="tx2"/>
                </a:solidFill>
              </a:rPr>
              <a:t>메소드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smtClean="0"/>
              <a:t>  void </a:t>
            </a:r>
            <a:r>
              <a:rPr lang="en-US" altLang="ko-KR" sz="900" err="1" smtClean="0"/>
              <a:t>CubeUI.colGrouping</a:t>
            </a:r>
            <a:endParaRPr lang="en-US" altLang="ko-KR" sz="900" smtClean="0"/>
          </a:p>
          <a:p>
            <a:pPr>
              <a:lnSpc>
                <a:spcPct val="150000"/>
              </a:lnSpc>
            </a:pPr>
            <a:r>
              <a:rPr lang="en-US" altLang="ko-KR" sz="900" smtClean="0"/>
              <a:t>  (any </a:t>
            </a:r>
            <a:r>
              <a:rPr lang="en-US" altLang="ko-KR" sz="900" err="1" smtClean="0"/>
              <a:t>tableId</a:t>
            </a:r>
            <a:r>
              <a:rPr lang="en-US" altLang="ko-KR" sz="900" smtClean="0"/>
              <a:t>, any </a:t>
            </a:r>
            <a:r>
              <a:rPr lang="en-US" altLang="ko-KR" sz="900" err="1" smtClean="0"/>
              <a:t>colNum</a:t>
            </a:r>
            <a:r>
              <a:rPr lang="en-US" altLang="ko-KR" sz="90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- </a:t>
            </a:r>
            <a:r>
              <a:rPr lang="en-US" altLang="ko-KR" sz="900" err="1" smtClean="0"/>
              <a:t>tableId</a:t>
            </a:r>
            <a:r>
              <a:rPr lang="en-US" altLang="ko-KR" sz="900" smtClean="0"/>
              <a:t> : </a:t>
            </a:r>
            <a:r>
              <a:rPr lang="ko-KR" altLang="en-US" sz="900" err="1" smtClean="0"/>
              <a:t>그룹핑할</a:t>
            </a:r>
            <a:r>
              <a:rPr lang="ko-KR" altLang="en-US" sz="900" smtClean="0"/>
              <a:t> 테이블의 </a:t>
            </a:r>
            <a:r>
              <a:rPr lang="en-US" altLang="ko-KR" sz="900" smtClean="0"/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- </a:t>
            </a:r>
            <a:r>
              <a:rPr lang="en-US" altLang="ko-KR" sz="900" err="1" smtClean="0"/>
              <a:t>colNum</a:t>
            </a:r>
            <a:r>
              <a:rPr lang="en-US" altLang="ko-KR" sz="900" smtClean="0"/>
              <a:t> : </a:t>
            </a:r>
            <a:r>
              <a:rPr lang="ko-KR" altLang="en-US" sz="900" err="1" smtClean="0"/>
              <a:t>그룹핑할</a:t>
            </a:r>
            <a:r>
              <a:rPr lang="ko-KR" altLang="en-US" sz="900" smtClean="0"/>
              <a:t> 칼럼 인덱스</a:t>
            </a:r>
          </a:p>
          <a:p>
            <a:endParaRPr lang="en-US" altLang="ko-KR" sz="1000" smtClean="0"/>
          </a:p>
        </p:txBody>
      </p: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2051" name="Picture 3" descr="C:\Users\smcube\Desktop\캡쳐\K-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5040560" cy="3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mcube\Desktop\캡쳐\K-2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9397"/>
            <a:ext cx="2816784" cy="66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79512" y="184482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087695" y="2001312"/>
            <a:ext cx="577978" cy="14250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233271" y="1246136"/>
            <a:ext cx="577978" cy="14250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235546" y="1084637"/>
            <a:ext cx="577978" cy="14250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 descr="C:\Users\smcube\Desktop\캡쳐\K-2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6" y="2780928"/>
            <a:ext cx="4393773" cy="122413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mcube\Desktop\캡쳐\K-2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6" y="4293096"/>
            <a:ext cx="4393774" cy="1224136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타원 51"/>
          <p:cNvSpPr/>
          <p:nvPr/>
        </p:nvSpPr>
        <p:spPr>
          <a:xfrm>
            <a:off x="179512" y="278092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cxnSp>
        <p:nvCxnSpPr>
          <p:cNvPr id="56" name="꺾인 연결선 55"/>
          <p:cNvCxnSpPr>
            <a:stCxn id="2053" idx="3"/>
            <a:endCxn id="2054" idx="3"/>
          </p:cNvCxnSpPr>
          <p:nvPr/>
        </p:nvCxnSpPr>
        <p:spPr>
          <a:xfrm>
            <a:off x="4862559" y="3392996"/>
            <a:ext cx="1" cy="1512168"/>
          </a:xfrm>
          <a:prstGeom prst="bentConnector3">
            <a:avLst>
              <a:gd name="adj1" fmla="val 22860100000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076056" y="4005064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err="1" smtClean="0">
                <a:solidFill>
                  <a:schemeClr val="tx2"/>
                </a:solidFill>
              </a:rPr>
              <a:t>gourp</a:t>
            </a:r>
            <a:r>
              <a:rPr lang="en-US" altLang="ko-KR" sz="1000" b="1" smtClean="0">
                <a:solidFill>
                  <a:schemeClr val="tx2"/>
                </a:solidFill>
              </a:rPr>
              <a:t> </a:t>
            </a:r>
            <a:r>
              <a:rPr lang="ko-KR" altLang="en-US" sz="1000" b="1" smtClean="0">
                <a:solidFill>
                  <a:schemeClr val="tx2"/>
                </a:solidFill>
              </a:rPr>
              <a:t>버튼 클릭</a:t>
            </a:r>
            <a:endParaRPr lang="ko-KR" altLang="en-US" sz="1000" b="1">
              <a:solidFill>
                <a:schemeClr val="tx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078573" y="2852936"/>
            <a:ext cx="195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HTML</a:t>
            </a:r>
            <a:r>
              <a:rPr lang="ko-KR" altLang="en-US" sz="1000" smtClean="0"/>
              <a:t> 태그</a:t>
            </a:r>
            <a:r>
              <a:rPr lang="en-US" altLang="ko-KR" sz="1000"/>
              <a:t> </a:t>
            </a:r>
            <a:r>
              <a:rPr lang="ko-KR" altLang="en-US" sz="1000" smtClean="0"/>
              <a:t>작성</a:t>
            </a:r>
            <a:endParaRPr lang="en-US" altLang="ko-KR" sz="1000" smtClean="0"/>
          </a:p>
          <a:p>
            <a:r>
              <a:rPr lang="en-US" altLang="ko-KR" sz="1000" err="1" smtClean="0"/>
              <a:t>colGrouping</a:t>
            </a:r>
            <a:r>
              <a:rPr lang="en-US" altLang="ko-KR" sz="1000" smtClean="0"/>
              <a:t>() </a:t>
            </a:r>
            <a:r>
              <a:rPr lang="ko-KR" altLang="en-US" sz="1000" err="1" smtClean="0"/>
              <a:t>메소드에</a:t>
            </a:r>
            <a:r>
              <a:rPr lang="ko-KR" altLang="en-US" sz="1000" smtClean="0"/>
              <a:t> </a:t>
            </a:r>
            <a:r>
              <a:rPr lang="ko-KR" altLang="en-US" sz="1000" err="1" smtClean="0"/>
              <a:t>메소드로</a:t>
            </a:r>
            <a:r>
              <a:rPr lang="ko-KR" altLang="en-US" sz="1000" smtClean="0"/>
              <a:t> 넘겨줄 테이블 </a:t>
            </a:r>
            <a:r>
              <a:rPr lang="en-US" altLang="ko-KR" sz="1000" smtClean="0"/>
              <a:t>Id</a:t>
            </a:r>
            <a:r>
              <a:rPr lang="ko-KR" altLang="en-US" sz="1000" smtClean="0"/>
              <a:t>와 동일한 </a:t>
            </a:r>
            <a:r>
              <a:rPr lang="en-US" altLang="ko-KR" sz="1000" smtClean="0"/>
              <a:t>Id</a:t>
            </a:r>
            <a:r>
              <a:rPr lang="ko-KR" altLang="en-US" sz="1000" smtClean="0"/>
              <a:t>로 테이블을 만들어 준다</a:t>
            </a:r>
            <a:r>
              <a:rPr lang="en-US" altLang="ko-KR" sz="1000" smtClean="0"/>
              <a:t>.</a:t>
            </a:r>
            <a:endParaRPr lang="en-US" altLang="ko-KR" sz="1000"/>
          </a:p>
        </p:txBody>
      </p:sp>
      <p:sp>
        <p:nvSpPr>
          <p:cNvPr id="65" name="타원 64"/>
          <p:cNvSpPr/>
          <p:nvPr/>
        </p:nvSpPr>
        <p:spPr>
          <a:xfrm>
            <a:off x="6876256" y="292494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78573" y="3892986"/>
            <a:ext cx="19579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위의 </a:t>
            </a:r>
            <a:r>
              <a:rPr lang="ko-KR" altLang="en-US" sz="1000" err="1" smtClean="0"/>
              <a:t>메소드에서</a:t>
            </a:r>
            <a:r>
              <a:rPr lang="ko-KR" altLang="en-US" sz="1000" smtClean="0"/>
              <a:t> 칼럼 인덱스로 </a:t>
            </a:r>
            <a:r>
              <a:rPr lang="en-US" altLang="ko-KR" sz="1000" smtClean="0"/>
              <a:t>1, 0</a:t>
            </a:r>
            <a:r>
              <a:rPr lang="ko-KR" altLang="en-US" sz="1000" smtClean="0"/>
              <a:t>을 보냄에 따라</a:t>
            </a:r>
            <a:endParaRPr lang="en-US" altLang="ko-KR" sz="1000" smtClean="0"/>
          </a:p>
          <a:p>
            <a:r>
              <a:rPr lang="en-US" altLang="ko-KR" sz="1000" smtClean="0"/>
              <a:t>2</a:t>
            </a:r>
            <a:r>
              <a:rPr lang="ko-KR" altLang="en-US" sz="1000" smtClean="0"/>
              <a:t>번 열이 </a:t>
            </a:r>
            <a:r>
              <a:rPr lang="en-US" altLang="ko-KR" sz="1000" smtClean="0"/>
              <a:t>grouping </a:t>
            </a:r>
            <a:r>
              <a:rPr lang="ko-KR" altLang="en-US" sz="1000" smtClean="0"/>
              <a:t>된 후 </a:t>
            </a:r>
            <a:r>
              <a:rPr lang="en-US" altLang="ko-KR" sz="1000" smtClean="0"/>
              <a:t>1</a:t>
            </a:r>
            <a:r>
              <a:rPr lang="ko-KR" altLang="en-US" sz="1000" smtClean="0"/>
              <a:t>번 열 </a:t>
            </a:r>
            <a:r>
              <a:rPr lang="en-US" altLang="ko-KR" sz="1000" smtClean="0"/>
              <a:t>grouping </a:t>
            </a:r>
            <a:r>
              <a:rPr lang="ko-KR" altLang="en-US" sz="1000" smtClean="0"/>
              <a:t>된 것을 확인</a:t>
            </a:r>
            <a:r>
              <a:rPr lang="en-US" altLang="ko-KR" sz="1000" smtClean="0"/>
              <a:t>.</a:t>
            </a:r>
          </a:p>
          <a:p>
            <a:endParaRPr lang="en-US" altLang="ko-KR" sz="900" b="1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</a:t>
            </a:r>
            <a:r>
              <a:rPr lang="ko-KR" altLang="en-US" sz="900" b="1" smtClean="0">
                <a:solidFill>
                  <a:schemeClr val="tx2"/>
                </a:solidFill>
              </a:rPr>
              <a:t>인덱스는 </a:t>
            </a:r>
            <a:r>
              <a:rPr lang="en-US" altLang="ko-KR" sz="900" b="1" smtClean="0">
                <a:solidFill>
                  <a:schemeClr val="tx2"/>
                </a:solidFill>
              </a:rPr>
              <a:t>0</a:t>
            </a:r>
            <a:r>
              <a:rPr lang="ko-KR" altLang="en-US" sz="900" b="1" smtClean="0">
                <a:solidFill>
                  <a:schemeClr val="tx2"/>
                </a:solidFill>
              </a:rPr>
              <a:t>부터 시작</a:t>
            </a:r>
            <a:endParaRPr lang="en-US" altLang="ko-KR" sz="900" b="1" smtClean="0">
              <a:solidFill>
                <a:schemeClr val="tx2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876256" y="396499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71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mcube\Desktop\캡쳐\K-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4" y="984987"/>
            <a:ext cx="6045015" cy="26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Tree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트리 구조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1" name="타원 40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79512" y="126876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78573" y="996388"/>
            <a:ext cx="20262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head </a:t>
            </a:r>
            <a:r>
              <a:rPr lang="ko-KR" altLang="en-US" sz="1000" smtClean="0"/>
              <a:t>설정</a:t>
            </a:r>
            <a:endParaRPr lang="en-US" altLang="ko-KR" sz="900">
              <a:solidFill>
                <a:schemeClr val="tx2"/>
              </a:solidFill>
            </a:endParaRPr>
          </a:p>
          <a:p>
            <a:r>
              <a:rPr lang="en-US" altLang="ko-KR" sz="900" smtClean="0">
                <a:solidFill>
                  <a:schemeClr val="tx2"/>
                </a:solidFill>
              </a:rPr>
              <a:t>cubefwTree.jsp </a:t>
            </a:r>
            <a:r>
              <a:rPr lang="ko-KR" altLang="en-US" sz="900" smtClean="0"/>
              <a:t>파일 </a:t>
            </a:r>
            <a:r>
              <a:rPr lang="en-US" altLang="ko-KR" sz="900" smtClean="0"/>
              <a:t>include</a:t>
            </a:r>
          </a:p>
        </p:txBody>
      </p:sp>
      <p:sp>
        <p:nvSpPr>
          <p:cNvPr id="45" name="타원 44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47664" y="980728"/>
            <a:ext cx="1699666" cy="115799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78573" y="1412776"/>
            <a:ext cx="195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트리</a:t>
            </a:r>
            <a:r>
              <a:rPr lang="en-US" altLang="ko-KR" sz="900" smtClean="0"/>
              <a:t> </a:t>
            </a:r>
            <a:r>
              <a:rPr lang="ko-KR" altLang="en-US" sz="900" smtClean="0"/>
              <a:t>노드에서 마우스 오른쪽 버튼을 클릭하면 나오는 메뉴를 실행하기 위한 메소드</a:t>
            </a:r>
            <a:endParaRPr lang="en-US" altLang="ko-KR" sz="90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노드 생성</a:t>
            </a:r>
            <a:r>
              <a:rPr lang="en-US" altLang="ko-KR" sz="900" smtClean="0"/>
              <a:t>, </a:t>
            </a:r>
            <a:r>
              <a:rPr lang="ko-KR" altLang="en-US" sz="900" smtClean="0"/>
              <a:t>이름변</a:t>
            </a:r>
            <a:r>
              <a:rPr lang="ko-KR" altLang="en-US" sz="900"/>
              <a:t>경</a:t>
            </a:r>
            <a:r>
              <a:rPr lang="en-US" altLang="ko-KR" sz="900" smtClean="0"/>
              <a:t>, </a:t>
            </a:r>
            <a:r>
              <a:rPr lang="ko-KR" altLang="en-US" sz="900" smtClean="0"/>
              <a:t>삭제</a:t>
            </a:r>
            <a:r>
              <a:rPr lang="en-US" altLang="ko-KR" sz="900" smtClean="0"/>
              <a:t>, </a:t>
            </a:r>
            <a:r>
              <a:rPr lang="ko-KR" altLang="en-US" sz="900" smtClean="0"/>
              <a:t>편집</a:t>
            </a:r>
            <a:endParaRPr lang="en-US" altLang="ko-KR" sz="900" smtClean="0"/>
          </a:p>
        </p:txBody>
      </p:sp>
      <p:sp>
        <p:nvSpPr>
          <p:cNvPr id="51" name="타원 50"/>
          <p:cNvSpPr/>
          <p:nvPr/>
        </p:nvSpPr>
        <p:spPr>
          <a:xfrm>
            <a:off x="6876256" y="146912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7171" name="Picture 3" descr="C:\Users\smcube\Desktop\캡쳐\K-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3" y="3800654"/>
            <a:ext cx="6212611" cy="34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타원 55"/>
          <p:cNvSpPr/>
          <p:nvPr/>
        </p:nvSpPr>
        <p:spPr>
          <a:xfrm>
            <a:off x="179512" y="37890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78573" y="2132856"/>
            <a:ext cx="19579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cubeDataType="</a:t>
            </a:r>
            <a:r>
              <a:rPr lang="en-US" altLang="ko-KR" sz="900" smtClean="0"/>
              <a:t>tree“</a:t>
            </a:r>
          </a:p>
          <a:p>
            <a:r>
              <a:rPr lang="ko-KR" altLang="en-US" sz="900" smtClean="0"/>
              <a:t>트리 생성을 위한 속성 설정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/>
              <a:t>cubeDataTreeOption="/</a:t>
            </a:r>
            <a:r>
              <a:rPr lang="en-US" altLang="ko-KR" sz="900" smtClean="0"/>
              <a:t>sample/cubeJson/treeview.cube,TreeTest,4“</a:t>
            </a:r>
          </a:p>
          <a:p>
            <a:r>
              <a:rPr lang="ko-KR" altLang="en-US" sz="900" smtClean="0"/>
              <a:t>트리 데이터 </a:t>
            </a:r>
            <a:r>
              <a:rPr lang="en-US" altLang="ko-KR" sz="900" smtClean="0"/>
              <a:t>Select </a:t>
            </a:r>
            <a:r>
              <a:rPr lang="ko-KR" altLang="en-US" sz="900" smtClean="0"/>
              <a:t>해오는 </a:t>
            </a:r>
            <a:r>
              <a:rPr lang="en-US" altLang="ko-KR" sz="900" smtClean="0"/>
              <a:t>url,</a:t>
            </a:r>
          </a:p>
          <a:p>
            <a:r>
              <a:rPr lang="ko-KR" altLang="en-US" sz="900" smtClean="0"/>
              <a:t>트리</a:t>
            </a:r>
            <a:r>
              <a:rPr lang="en-US" altLang="ko-KR" sz="900" smtClean="0"/>
              <a:t> </a:t>
            </a:r>
            <a:r>
              <a:rPr lang="ko-KR" altLang="en-US" sz="900" smtClean="0"/>
              <a:t>타이틀</a:t>
            </a:r>
            <a:r>
              <a:rPr lang="en-US" altLang="ko-KR" sz="900"/>
              <a:t> </a:t>
            </a:r>
            <a:r>
              <a:rPr lang="ko-KR" altLang="en-US" sz="900" smtClean="0"/>
              <a:t>등의 옵션 설정</a:t>
            </a:r>
            <a:endParaRPr lang="en-US" altLang="ko-KR" sz="900" smtClean="0"/>
          </a:p>
          <a:p>
            <a:endParaRPr lang="en-US" altLang="ko-KR" sz="900"/>
          </a:p>
          <a:p>
            <a:endParaRPr lang="en-US" altLang="ko-KR" sz="900" smtClean="0"/>
          </a:p>
        </p:txBody>
      </p:sp>
      <p:sp>
        <p:nvSpPr>
          <p:cNvPr id="58" name="타원 57"/>
          <p:cNvSpPr/>
          <p:nvPr/>
        </p:nvSpPr>
        <p:spPr>
          <a:xfrm>
            <a:off x="6876256" y="218920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385510" y="3788546"/>
            <a:ext cx="1013876" cy="14703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78003" y="3788546"/>
            <a:ext cx="3293689" cy="13240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 descr="C:\Users\smcube\Desktop\캡쳐\K-8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09120"/>
            <a:ext cx="1476375" cy="10477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/>
          <p:cNvSpPr/>
          <p:nvPr/>
        </p:nvSpPr>
        <p:spPr>
          <a:xfrm>
            <a:off x="179512" y="45091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8573" y="3356992"/>
            <a:ext cx="1957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트리 화면 출력</a:t>
            </a:r>
            <a:endParaRPr lang="en-US" altLang="ko-KR" sz="900" smtClean="0"/>
          </a:p>
        </p:txBody>
      </p:sp>
      <p:sp>
        <p:nvSpPr>
          <p:cNvPr id="63" name="타원 62"/>
          <p:cNvSpPr/>
          <p:nvPr/>
        </p:nvSpPr>
        <p:spPr>
          <a:xfrm>
            <a:off x="6876256" y="33706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mcube\Desktop\캡쳐\K-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4" y="984987"/>
            <a:ext cx="6045015" cy="26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M</a:t>
              </a:r>
              <a:r>
                <a:rPr lang="en-US" altLang="ko-KR" sz="1000" smtClean="0"/>
                <a:t>obile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jQuery </a:t>
              </a:r>
              <a:r>
                <a:rPr lang="ko-KR" altLang="en-US" sz="1000" smtClean="0"/>
                <a:t>모바일을 간단하게 쓸 수 있도록 만든 기능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1" name="타원 40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79512" y="126876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78573" y="996388"/>
            <a:ext cx="2026298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head </a:t>
            </a:r>
            <a:r>
              <a:rPr lang="ko-KR" altLang="en-US" sz="1000" smtClean="0"/>
              <a:t>설정</a:t>
            </a:r>
            <a:endParaRPr lang="en-US" altLang="ko-KR" sz="900">
              <a:solidFill>
                <a:schemeClr val="tx2"/>
              </a:solidFill>
            </a:endParaRPr>
          </a:p>
          <a:p>
            <a:r>
              <a:rPr lang="en-US" altLang="ko-KR" sz="900" smtClean="0">
                <a:solidFill>
                  <a:schemeClr val="tx2"/>
                </a:solidFill>
              </a:rPr>
              <a:t>cubefwTree.jsp </a:t>
            </a:r>
            <a:r>
              <a:rPr lang="ko-KR" altLang="en-US" sz="900" smtClean="0"/>
              <a:t>파일 </a:t>
            </a:r>
            <a:r>
              <a:rPr lang="en-US" altLang="ko-KR" sz="900" smtClean="0"/>
              <a:t>include</a:t>
            </a:r>
          </a:p>
        </p:txBody>
      </p:sp>
      <p:sp>
        <p:nvSpPr>
          <p:cNvPr id="45" name="타원 44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547664" y="980728"/>
            <a:ext cx="1699666" cy="115799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7078573" y="1412776"/>
            <a:ext cx="1957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트리</a:t>
            </a:r>
            <a:r>
              <a:rPr lang="en-US" altLang="ko-KR" sz="900" smtClean="0"/>
              <a:t> </a:t>
            </a:r>
            <a:r>
              <a:rPr lang="ko-KR" altLang="en-US" sz="900" smtClean="0"/>
              <a:t>노드에서 마우스 오른쪽 버튼을 클릭하면 나오는 메뉴를 실행하기 위한 메소드</a:t>
            </a:r>
            <a:endParaRPr lang="en-US" altLang="ko-KR" sz="90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노드 생성</a:t>
            </a:r>
            <a:r>
              <a:rPr lang="en-US" altLang="ko-KR" sz="900" smtClean="0"/>
              <a:t>, </a:t>
            </a:r>
            <a:r>
              <a:rPr lang="ko-KR" altLang="en-US" sz="900" smtClean="0"/>
              <a:t>이름변</a:t>
            </a:r>
            <a:r>
              <a:rPr lang="ko-KR" altLang="en-US" sz="900"/>
              <a:t>경</a:t>
            </a:r>
            <a:r>
              <a:rPr lang="en-US" altLang="ko-KR" sz="900" smtClean="0"/>
              <a:t>, </a:t>
            </a:r>
            <a:r>
              <a:rPr lang="ko-KR" altLang="en-US" sz="900" smtClean="0"/>
              <a:t>삭제</a:t>
            </a:r>
            <a:r>
              <a:rPr lang="en-US" altLang="ko-KR" sz="900" smtClean="0"/>
              <a:t>, </a:t>
            </a:r>
            <a:r>
              <a:rPr lang="ko-KR" altLang="en-US" sz="900" smtClean="0"/>
              <a:t>편집</a:t>
            </a:r>
            <a:endParaRPr lang="en-US" altLang="ko-KR" sz="900" smtClean="0"/>
          </a:p>
        </p:txBody>
      </p:sp>
      <p:sp>
        <p:nvSpPr>
          <p:cNvPr id="51" name="타원 50"/>
          <p:cNvSpPr/>
          <p:nvPr/>
        </p:nvSpPr>
        <p:spPr>
          <a:xfrm>
            <a:off x="6876256" y="146912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7171" name="Picture 3" descr="C:\Users\smcube\Desktop\캡쳐\K-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23" y="3800654"/>
            <a:ext cx="6212611" cy="34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타원 55"/>
          <p:cNvSpPr/>
          <p:nvPr/>
        </p:nvSpPr>
        <p:spPr>
          <a:xfrm>
            <a:off x="179512" y="37890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78573" y="2132856"/>
            <a:ext cx="195792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cubeDataType="</a:t>
            </a:r>
            <a:r>
              <a:rPr lang="en-US" altLang="ko-KR" sz="900" smtClean="0"/>
              <a:t>tree“</a:t>
            </a:r>
          </a:p>
          <a:p>
            <a:r>
              <a:rPr lang="ko-KR" altLang="en-US" sz="900" smtClean="0"/>
              <a:t>트리 생성을 위한 속성 설정</a:t>
            </a:r>
            <a:endParaRPr lang="en-US" altLang="ko-KR" sz="900" smtClean="0"/>
          </a:p>
          <a:p>
            <a:endParaRPr lang="en-US" altLang="ko-KR" sz="900"/>
          </a:p>
          <a:p>
            <a:r>
              <a:rPr lang="en-US" altLang="ko-KR" sz="900"/>
              <a:t>cubeDataTreeOption="/</a:t>
            </a:r>
            <a:r>
              <a:rPr lang="en-US" altLang="ko-KR" sz="900" smtClean="0"/>
              <a:t>sample/cubeJson/treeview.cube,TreeTest,4“</a:t>
            </a:r>
          </a:p>
          <a:p>
            <a:r>
              <a:rPr lang="ko-KR" altLang="en-US" sz="900" smtClean="0"/>
              <a:t>트리 데이터 </a:t>
            </a:r>
            <a:r>
              <a:rPr lang="en-US" altLang="ko-KR" sz="900" smtClean="0"/>
              <a:t>Select </a:t>
            </a:r>
            <a:r>
              <a:rPr lang="ko-KR" altLang="en-US" sz="900" smtClean="0"/>
              <a:t>해오는 </a:t>
            </a:r>
            <a:r>
              <a:rPr lang="en-US" altLang="ko-KR" sz="900" smtClean="0"/>
              <a:t>url,</a:t>
            </a:r>
          </a:p>
          <a:p>
            <a:r>
              <a:rPr lang="ko-KR" altLang="en-US" sz="900" smtClean="0"/>
              <a:t>트리</a:t>
            </a:r>
            <a:r>
              <a:rPr lang="en-US" altLang="ko-KR" sz="900" smtClean="0"/>
              <a:t> </a:t>
            </a:r>
            <a:r>
              <a:rPr lang="ko-KR" altLang="en-US" sz="900" smtClean="0"/>
              <a:t>타이틀</a:t>
            </a:r>
            <a:r>
              <a:rPr lang="en-US" altLang="ko-KR" sz="900"/>
              <a:t> </a:t>
            </a:r>
            <a:r>
              <a:rPr lang="ko-KR" altLang="en-US" sz="900" smtClean="0"/>
              <a:t>등의 옵션 설정</a:t>
            </a:r>
            <a:endParaRPr lang="en-US" altLang="ko-KR" sz="900" smtClean="0"/>
          </a:p>
          <a:p>
            <a:endParaRPr lang="en-US" altLang="ko-KR" sz="900"/>
          </a:p>
          <a:p>
            <a:endParaRPr lang="en-US" altLang="ko-KR" sz="900" smtClean="0"/>
          </a:p>
        </p:txBody>
      </p:sp>
      <p:sp>
        <p:nvSpPr>
          <p:cNvPr id="58" name="타원 57"/>
          <p:cNvSpPr/>
          <p:nvPr/>
        </p:nvSpPr>
        <p:spPr>
          <a:xfrm>
            <a:off x="6876256" y="2189204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385510" y="3788546"/>
            <a:ext cx="1013876" cy="147032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78003" y="3788546"/>
            <a:ext cx="3293689" cy="132401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2" name="Picture 4" descr="C:\Users\smcube\Desktop\캡쳐\K-8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09120"/>
            <a:ext cx="1476375" cy="104775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/>
          <p:cNvSpPr/>
          <p:nvPr/>
        </p:nvSpPr>
        <p:spPr>
          <a:xfrm>
            <a:off x="179512" y="45091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8573" y="3356992"/>
            <a:ext cx="1957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트리 화면 출력</a:t>
            </a:r>
            <a:endParaRPr lang="en-US" altLang="ko-KR" sz="900" smtClean="0"/>
          </a:p>
        </p:txBody>
      </p:sp>
      <p:sp>
        <p:nvSpPr>
          <p:cNvPr id="63" name="타원 62"/>
          <p:cNvSpPr/>
          <p:nvPr/>
        </p:nvSpPr>
        <p:spPr>
          <a:xfrm>
            <a:off x="6876256" y="33706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4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smcube\Desktop\캡쳐\K-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08721"/>
            <a:ext cx="5091894" cy="115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파일 업로드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form submit </a:t>
              </a:r>
              <a:r>
                <a:rPr lang="ko-KR" altLang="en-US" sz="1000" smtClean="0"/>
                <a:t>을 이용한 파일 업로드 </a:t>
              </a:r>
              <a:r>
                <a:rPr lang="en-US" altLang="ko-KR" sz="1000" smtClean="0"/>
                <a:t>(</a:t>
              </a:r>
              <a:r>
                <a:rPr lang="ko-KR" altLang="en-US" sz="1000" smtClean="0"/>
                <a:t>페이지 전환</a:t>
              </a:r>
              <a:r>
                <a:rPr lang="en-US" altLang="ko-KR" sz="1000" smtClean="0"/>
                <a:t>)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7078573" y="980728"/>
            <a:ext cx="1957923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HTML </a:t>
            </a:r>
            <a:r>
              <a:rPr lang="ko-KR" altLang="en-US" sz="1000" smtClean="0"/>
              <a:t>태그 작성</a:t>
            </a:r>
            <a:endParaRPr lang="en-US" altLang="ko-KR" sz="1000" smtClean="0"/>
          </a:p>
          <a:p>
            <a:r>
              <a:rPr lang="en-US" altLang="ko-KR" sz="1000" smtClean="0"/>
              <a:t>upload </a:t>
            </a:r>
            <a:r>
              <a:rPr lang="ko-KR" altLang="en-US" sz="1000" smtClean="0"/>
              <a:t>할 파일을 </a:t>
            </a:r>
            <a:r>
              <a:rPr lang="en-US" altLang="ko-KR" sz="1000" smtClean="0"/>
              <a:t>&lt;form&gt; </a:t>
            </a:r>
            <a:r>
              <a:rPr lang="ko-KR" altLang="en-US" sz="1000" smtClean="0"/>
              <a:t>태그로 감싸 준 뒤 </a:t>
            </a:r>
            <a:r>
              <a:rPr lang="en-US" altLang="ko-KR" sz="900" err="1">
                <a:solidFill>
                  <a:srgbClr val="FF0000"/>
                </a:solidFill>
              </a:rPr>
              <a:t>enctype</a:t>
            </a:r>
            <a:r>
              <a:rPr lang="en-US" altLang="ko-KR" sz="900">
                <a:solidFill>
                  <a:srgbClr val="FF0000"/>
                </a:solidFill>
              </a:rPr>
              <a:t>="</a:t>
            </a:r>
            <a:r>
              <a:rPr lang="en-US" altLang="ko-KR" sz="900" smtClean="0">
                <a:solidFill>
                  <a:srgbClr val="FF0000"/>
                </a:solidFill>
              </a:rPr>
              <a:t>multipart/form-data“ </a:t>
            </a:r>
            <a:r>
              <a:rPr lang="ko-KR" altLang="en-US" sz="1000" smtClean="0"/>
              <a:t>로</a:t>
            </a:r>
            <a:r>
              <a:rPr lang="en-US" altLang="ko-KR" sz="1000"/>
              <a:t> </a:t>
            </a:r>
            <a:r>
              <a:rPr lang="ko-KR" altLang="en-US" sz="1000" smtClean="0"/>
              <a:t>선언해 준다</a:t>
            </a:r>
            <a:r>
              <a:rPr lang="en-US" altLang="ko-KR" sz="1000" smtClean="0"/>
              <a:t>.</a:t>
            </a:r>
          </a:p>
          <a:p>
            <a:r>
              <a:rPr lang="en-US" altLang="ko-KR" sz="1000" smtClean="0"/>
              <a:t>action </a:t>
            </a:r>
            <a:r>
              <a:rPr lang="ko-KR" altLang="en-US" sz="1000" smtClean="0"/>
              <a:t>은 다음과 같은 규칙으로 선언해 준다</a:t>
            </a:r>
            <a:r>
              <a:rPr lang="en-US" altLang="ko-KR" sz="1000" smtClean="0"/>
              <a:t>.</a:t>
            </a:r>
            <a:endParaRPr lang="en-US" altLang="ko-KR" sz="1000"/>
          </a:p>
          <a:p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action </a:t>
            </a:r>
            <a:r>
              <a:rPr lang="ko-KR" altLang="en-US" sz="900" b="1" smtClean="0">
                <a:solidFill>
                  <a:schemeClr val="tx2"/>
                </a:solidFill>
              </a:rPr>
              <a:t>선언 규칙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smtClean="0"/>
              <a:t>action=“/*/</a:t>
            </a:r>
            <a:r>
              <a:rPr lang="en-US" altLang="ko-KR" sz="900" b="1" err="1" smtClean="0"/>
              <a:t>cubeUp</a:t>
            </a:r>
            <a:r>
              <a:rPr lang="en-US" altLang="ko-KR" sz="900" b="1" smtClean="0"/>
              <a:t>/*.cube”</a:t>
            </a:r>
            <a:endParaRPr lang="en-US" altLang="ko-KR" sz="900" b="1"/>
          </a:p>
          <a:p>
            <a:r>
              <a:rPr lang="ko-KR" altLang="en-US" sz="900" smtClean="0"/>
              <a:t>오른쪽</a:t>
            </a:r>
            <a:r>
              <a:rPr lang="en-US" altLang="ko-KR" sz="900" smtClean="0"/>
              <a:t>(</a:t>
            </a:r>
            <a:r>
              <a:rPr lang="ko-KR" altLang="en-US" sz="900" smtClean="0"/>
              <a:t>끝</a:t>
            </a:r>
            <a:r>
              <a:rPr lang="en-US" altLang="ko-KR" sz="900" smtClean="0"/>
              <a:t>)</a:t>
            </a:r>
            <a:r>
              <a:rPr lang="ko-KR" altLang="en-US" sz="900" smtClean="0"/>
              <a:t>에서 </a:t>
            </a:r>
            <a:r>
              <a:rPr lang="ko-KR" altLang="en-US" sz="900" err="1" smtClean="0"/>
              <a:t>두번째</a:t>
            </a:r>
            <a:r>
              <a:rPr lang="ko-KR" altLang="en-US" sz="900" smtClean="0"/>
              <a:t> 위치에는 반드시 </a:t>
            </a:r>
            <a:r>
              <a:rPr lang="en-US" altLang="ko-KR" sz="900" err="1" smtClean="0"/>
              <a:t>cubeUp</a:t>
            </a:r>
            <a:r>
              <a:rPr lang="ko-KR" altLang="en-US" sz="900" smtClean="0"/>
              <a:t>이라고 </a:t>
            </a:r>
            <a:r>
              <a:rPr lang="ko-KR" altLang="en-US" sz="900" err="1" smtClean="0"/>
              <a:t>지정해야함</a:t>
            </a:r>
            <a:r>
              <a:rPr lang="en-US" altLang="ko-KR" sz="900" smtClean="0"/>
              <a:t>.</a:t>
            </a:r>
          </a:p>
          <a:p>
            <a:r>
              <a:rPr lang="ko-KR" altLang="en-US" sz="900" smtClean="0"/>
              <a:t>파일 데이터를 공통테이블에 </a:t>
            </a:r>
            <a:r>
              <a:rPr lang="en-US" altLang="ko-KR" sz="900" smtClean="0"/>
              <a:t>upload</a:t>
            </a:r>
            <a:r>
              <a:rPr lang="ko-KR" altLang="en-US" sz="900" smtClean="0"/>
              <a:t> 한 후 결과값을 </a:t>
            </a:r>
            <a:r>
              <a:rPr lang="ko-KR" altLang="en-US" sz="900" err="1" smtClean="0"/>
              <a:t>리턴해</a:t>
            </a:r>
            <a:r>
              <a:rPr lang="ko-KR" altLang="en-US" sz="900" smtClean="0"/>
              <a:t> 줌</a:t>
            </a:r>
            <a:endParaRPr lang="en-US" altLang="ko-KR" sz="900" smtClean="0"/>
          </a:p>
          <a:p>
            <a:r>
              <a:rPr lang="ko-KR" altLang="en-US" sz="900" smtClean="0"/>
              <a:t>해당 </a:t>
            </a:r>
            <a:r>
              <a:rPr lang="en-US" altLang="ko-KR" sz="900" smtClean="0"/>
              <a:t>action</a:t>
            </a:r>
            <a:r>
              <a:rPr lang="ko-KR" altLang="en-US" sz="900" smtClean="0"/>
              <a:t>에 해당하는 </a:t>
            </a:r>
            <a:r>
              <a:rPr lang="ko-KR" altLang="en-US" sz="900" err="1" smtClean="0"/>
              <a:t>메소드는</a:t>
            </a:r>
            <a:r>
              <a:rPr lang="ko-KR" altLang="en-US" sz="900" smtClean="0"/>
              <a:t> </a:t>
            </a:r>
            <a:r>
              <a:rPr lang="en-US" altLang="ko-KR" sz="900" smtClean="0"/>
              <a:t>controller</a:t>
            </a:r>
            <a:r>
              <a:rPr lang="ko-KR" altLang="en-US" sz="900" smtClean="0"/>
              <a:t>에서 정의</a:t>
            </a:r>
            <a:endParaRPr lang="en-US" altLang="ko-KR" sz="900" smtClean="0"/>
          </a:p>
          <a:p>
            <a:endParaRPr lang="en-US" altLang="ko-KR" sz="800" smtClean="0"/>
          </a:p>
          <a:p>
            <a:r>
              <a:rPr lang="en-US" altLang="ko-KR" sz="800" smtClean="0"/>
              <a:t>-</a:t>
            </a:r>
            <a:r>
              <a:rPr lang="ko-KR" altLang="en-US" sz="800" smtClean="0"/>
              <a:t>참고 소스 </a:t>
            </a:r>
            <a:r>
              <a:rPr lang="en-US" altLang="ko-KR" sz="800" smtClean="0"/>
              <a:t>: </a:t>
            </a:r>
            <a:r>
              <a:rPr lang="en-US" altLang="ko-KR" sz="800" err="1" smtClean="0"/>
              <a:t>src</a:t>
            </a:r>
            <a:r>
              <a:rPr lang="en-US" altLang="ko-KR" sz="800" smtClean="0"/>
              <a:t>/com/</a:t>
            </a:r>
            <a:r>
              <a:rPr lang="en-US" altLang="ko-KR" sz="800" err="1" smtClean="0"/>
              <a:t>cubefw</a:t>
            </a:r>
            <a:r>
              <a:rPr lang="en-US" altLang="ko-KR" sz="800" smtClean="0"/>
              <a:t>/common/handler/</a:t>
            </a:r>
          </a:p>
          <a:p>
            <a:r>
              <a:rPr lang="en-US" altLang="ko-KR" sz="800" smtClean="0"/>
              <a:t>CommonIntercepter.java</a:t>
            </a:r>
          </a:p>
        </p:txBody>
      </p: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79512" y="306896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665763" y="922151"/>
            <a:ext cx="1749659" cy="13058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7078573" y="4174048"/>
            <a:ext cx="1957923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Return </a:t>
            </a:r>
            <a:r>
              <a:rPr lang="ko-KR" altLang="en-US" sz="1000" smtClean="0"/>
              <a:t>된 값</a:t>
            </a:r>
            <a:endParaRPr lang="en-US" altLang="ko-KR" sz="1000" smtClean="0"/>
          </a:p>
          <a:p>
            <a:r>
              <a:rPr lang="en-US" altLang="ko-KR" sz="900" smtClean="0"/>
              <a:t>- UUID</a:t>
            </a:r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실제 경로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저장된 경로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저장된 파일 이름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보여질 파일 이름</a:t>
            </a:r>
            <a:endParaRPr lang="en-US" altLang="ko-KR" sz="900" smtClean="0"/>
          </a:p>
          <a:p>
            <a:r>
              <a:rPr lang="en-US" altLang="ko-KR" sz="900" smtClean="0"/>
              <a:t>- Mime type</a:t>
            </a:r>
          </a:p>
          <a:p>
            <a:r>
              <a:rPr lang="en-US" altLang="ko-KR" sz="900" smtClean="0"/>
              <a:t>- STYPE</a:t>
            </a:r>
          </a:p>
          <a:p>
            <a:r>
              <a:rPr lang="en-US" altLang="ko-KR" sz="900" smtClean="0"/>
              <a:t>- STYPE  Name</a:t>
            </a:r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파일 크기</a:t>
            </a:r>
            <a:endParaRPr lang="en-US" altLang="ko-KR" sz="90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삭제</a:t>
            </a:r>
            <a:r>
              <a:rPr lang="en-US" altLang="ko-KR" sz="900" smtClean="0"/>
              <a:t> </a:t>
            </a:r>
            <a:r>
              <a:rPr lang="ko-KR" altLang="en-US" sz="900" smtClean="0"/>
              <a:t>여부</a:t>
            </a:r>
            <a:endParaRPr lang="en-US" altLang="ko-KR" sz="900" smtClean="0"/>
          </a:p>
          <a:p>
            <a:r>
              <a:rPr lang="en-US" altLang="ko-KR" sz="900" smtClean="0"/>
              <a:t>- STYPE</a:t>
            </a:r>
          </a:p>
          <a:p>
            <a:r>
              <a:rPr lang="en-US" altLang="ko-KR" sz="900" smtClean="0"/>
              <a:t>- </a:t>
            </a:r>
            <a:r>
              <a:rPr lang="ko-KR" altLang="en-US" sz="900" err="1" smtClean="0"/>
              <a:t>생성자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err="1" smtClean="0"/>
              <a:t>생성일시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err="1" smtClean="0"/>
              <a:t>수정자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err="1" smtClean="0"/>
              <a:t>수정일시</a:t>
            </a:r>
            <a:r>
              <a:rPr lang="en-US" altLang="ko-KR" sz="900"/>
              <a:t> </a:t>
            </a:r>
            <a:r>
              <a:rPr lang="ko-KR" altLang="en-US" sz="900" smtClean="0"/>
              <a:t>등</a:t>
            </a:r>
            <a:endParaRPr lang="en-US" altLang="ko-KR" sz="900"/>
          </a:p>
        </p:txBody>
      </p:sp>
      <p:sp>
        <p:nvSpPr>
          <p:cNvPr id="65" name="타원 64"/>
          <p:cNvSpPr/>
          <p:nvPr/>
        </p:nvSpPr>
        <p:spPr>
          <a:xfrm>
            <a:off x="6876256" y="4246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941283" y="1775983"/>
            <a:ext cx="1440160" cy="136721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smcube\Desktop\캡쳐\K-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068960"/>
            <a:ext cx="2109626" cy="93610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smcube\Desktop\캡쳐\K-2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4527990"/>
            <a:ext cx="6193682" cy="97205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/>
          <p:cNvCxnSpPr>
            <a:stCxn id="3076" idx="2"/>
          </p:cNvCxnSpPr>
          <p:nvPr/>
        </p:nvCxnSpPr>
        <p:spPr>
          <a:xfrm>
            <a:off x="1522358" y="4005064"/>
            <a:ext cx="0" cy="52292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522358" y="414341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chemeClr val="tx2"/>
                </a:solidFill>
              </a:rPr>
              <a:t>전송 버튼 클릭</a:t>
            </a:r>
            <a:endParaRPr lang="ko-KR" altLang="en-US" sz="1000" b="1">
              <a:solidFill>
                <a:schemeClr val="tx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65619" y="1958248"/>
            <a:ext cx="576064" cy="2154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버튼</a:t>
            </a:r>
            <a:r>
              <a:rPr lang="en-US" altLang="ko-KR" sz="800" smtClean="0"/>
              <a:t> UI</a:t>
            </a:r>
            <a:endParaRPr lang="ko-KR" altLang="en-US" sz="800"/>
          </a:p>
        </p:txBody>
      </p:sp>
      <p:cxnSp>
        <p:nvCxnSpPr>
          <p:cNvPr id="44" name="꺾인 연결선 43"/>
          <p:cNvCxnSpPr>
            <a:endCxn id="55" idx="2"/>
          </p:cNvCxnSpPr>
          <p:nvPr/>
        </p:nvCxnSpPr>
        <p:spPr>
          <a:xfrm rot="10800000">
            <a:off x="3661364" y="1912704"/>
            <a:ext cx="481829" cy="15326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6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mcube\Desktop\캡쳐\K-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1" y="922151"/>
            <a:ext cx="3683001" cy="104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파일 업로드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Ajax </a:t>
              </a:r>
              <a:r>
                <a:rPr lang="ko-KR" altLang="en-US" sz="1000"/>
                <a:t>를</a:t>
              </a:r>
              <a:r>
                <a:rPr lang="ko-KR" altLang="en-US" sz="1000" smtClean="0"/>
                <a:t> 이용한 파일 업로드 </a:t>
              </a:r>
              <a:r>
                <a:rPr lang="en-US" altLang="ko-KR" sz="1000" smtClean="0"/>
                <a:t>(</a:t>
              </a:r>
              <a:r>
                <a:rPr lang="ko-KR" altLang="en-US" sz="1000" smtClean="0"/>
                <a:t>페이지 전환 없음</a:t>
              </a:r>
              <a:r>
                <a:rPr lang="en-US" altLang="ko-KR" sz="1000" smtClean="0"/>
                <a:t>)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smtClean="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179512" y="386104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21814" y="1095455"/>
            <a:ext cx="874829" cy="13058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876256" y="378904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128499" y="1098037"/>
            <a:ext cx="795429" cy="128003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smcube\Desktop\캡쳐\K-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3861048"/>
            <a:ext cx="2109626" cy="93610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7078573" y="974919"/>
            <a:ext cx="2026298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파일</a:t>
            </a:r>
            <a:r>
              <a:rPr lang="en-US" altLang="ko-KR" sz="1000"/>
              <a:t> </a:t>
            </a:r>
            <a:r>
              <a:rPr lang="ko-KR" altLang="en-US" sz="1000" smtClean="0"/>
              <a:t>업로드를 하기 위한 자바스크립트 </a:t>
            </a:r>
            <a:r>
              <a:rPr lang="ko-KR" altLang="en-US" sz="1000" err="1" smtClean="0"/>
              <a:t>메소드</a:t>
            </a:r>
            <a:r>
              <a:rPr lang="ko-KR" altLang="en-US" sz="1000" smtClean="0"/>
              <a:t> 작성</a:t>
            </a:r>
            <a:endParaRPr lang="en-US" altLang="ko-KR" sz="1000"/>
          </a:p>
          <a:p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</a:t>
            </a:r>
            <a:r>
              <a:rPr lang="en-US" altLang="ko-KR" sz="900" b="1" err="1" smtClean="0">
                <a:solidFill>
                  <a:schemeClr val="tx2"/>
                </a:solidFill>
              </a:rPr>
              <a:t>sendFormAjax</a:t>
            </a:r>
            <a:r>
              <a:rPr lang="en-US" altLang="ko-KR" sz="900" b="1" smtClean="0">
                <a:solidFill>
                  <a:schemeClr val="tx2"/>
                </a:solidFill>
              </a:rPr>
              <a:t> </a:t>
            </a:r>
            <a:r>
              <a:rPr lang="ko-KR" altLang="en-US" sz="900" b="1" err="1" smtClean="0">
                <a:solidFill>
                  <a:schemeClr val="tx2"/>
                </a:solidFill>
              </a:rPr>
              <a:t>메소드</a:t>
            </a:r>
            <a:endParaRPr lang="en-US" altLang="ko-KR" sz="900" b="1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smtClean="0"/>
              <a:t>  void </a:t>
            </a:r>
            <a:r>
              <a:rPr lang="en-US" altLang="ko-KR" sz="900" err="1" smtClean="0"/>
              <a:t>CubeNet.sendFormAjax</a:t>
            </a:r>
            <a:endParaRPr lang="en-US" altLang="ko-KR" sz="900" smtClean="0"/>
          </a:p>
          <a:p>
            <a:pPr>
              <a:lnSpc>
                <a:spcPct val="150000"/>
              </a:lnSpc>
            </a:pPr>
            <a:r>
              <a:rPr lang="en-US" altLang="ko-KR" sz="900" smtClean="0"/>
              <a:t>  (</a:t>
            </a:r>
            <a:r>
              <a:rPr lang="en-US" altLang="ko-KR" sz="900"/>
              <a:t>any </a:t>
            </a:r>
            <a:r>
              <a:rPr lang="en-US" altLang="ko-KR" sz="900" err="1"/>
              <a:t>formId</a:t>
            </a:r>
            <a:r>
              <a:rPr lang="en-US" altLang="ko-KR" sz="900"/>
              <a:t>, </a:t>
            </a:r>
            <a:r>
              <a:rPr lang="en-US" altLang="ko-KR" sz="900" smtClean="0"/>
              <a:t>any </a:t>
            </a:r>
            <a:r>
              <a:rPr lang="en-US" altLang="ko-KR" sz="900" err="1" smtClean="0"/>
              <a:t>successFunction</a:t>
            </a:r>
            <a:r>
              <a:rPr lang="en-US" altLang="ko-KR" sz="900" smtClean="0"/>
              <a:t>,     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   any </a:t>
            </a:r>
            <a:r>
              <a:rPr lang="en-US" altLang="ko-KR" sz="900" err="1" smtClean="0"/>
              <a:t>failFunction</a:t>
            </a:r>
            <a:r>
              <a:rPr lang="en-US" altLang="ko-KR" sz="900" smtClean="0"/>
              <a:t>, any </a:t>
            </a:r>
            <a:r>
              <a:rPr lang="en-US" altLang="ko-KR" sz="900" err="1" smtClean="0"/>
              <a:t>param</a:t>
            </a:r>
            <a:r>
              <a:rPr lang="en-US" altLang="ko-KR" sz="90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- </a:t>
            </a:r>
            <a:r>
              <a:rPr lang="en-US" altLang="ko-KR" sz="900" err="1" smtClean="0"/>
              <a:t>formId</a:t>
            </a:r>
            <a:r>
              <a:rPr lang="en-US" altLang="ko-KR" sz="900" smtClean="0"/>
              <a:t> : </a:t>
            </a:r>
            <a:r>
              <a:rPr lang="ko-KR" altLang="en-US" sz="900" smtClean="0"/>
              <a:t>전송할 </a:t>
            </a:r>
            <a:r>
              <a:rPr lang="en-US" altLang="ko-KR" sz="900" smtClean="0"/>
              <a:t>&lt;form&gt;</a:t>
            </a:r>
            <a:r>
              <a:rPr lang="ko-KR" altLang="en-US" sz="900" smtClean="0"/>
              <a:t>의 </a:t>
            </a:r>
            <a:r>
              <a:rPr lang="en-US" altLang="ko-KR" sz="900" smtClean="0"/>
              <a:t>ID</a:t>
            </a:r>
          </a:p>
          <a:p>
            <a:pPr>
              <a:lnSpc>
                <a:spcPct val="150000"/>
              </a:lnSpc>
            </a:pPr>
            <a:r>
              <a:rPr lang="en-US" altLang="ko-KR" sz="900" smtClean="0"/>
              <a:t>- </a:t>
            </a:r>
            <a:r>
              <a:rPr lang="en-US" altLang="ko-KR" sz="900" err="1" smtClean="0"/>
              <a:t>successFunction</a:t>
            </a:r>
            <a:r>
              <a:rPr lang="en-US" altLang="ko-KR" sz="900" smtClean="0"/>
              <a:t> : </a:t>
            </a:r>
            <a:r>
              <a:rPr lang="ko-KR" altLang="en-US" sz="900" smtClean="0"/>
              <a:t>성공 후 실행   </a:t>
            </a:r>
            <a:endParaRPr lang="en-US" altLang="ko-KR" sz="900" smtClean="0"/>
          </a:p>
          <a:p>
            <a:pPr>
              <a:lnSpc>
                <a:spcPct val="150000"/>
              </a:lnSpc>
            </a:pPr>
            <a:r>
              <a:rPr lang="en-US" altLang="ko-KR" sz="900"/>
              <a:t> </a:t>
            </a:r>
            <a:r>
              <a:rPr lang="en-US" altLang="ko-KR" sz="900" smtClean="0"/>
              <a:t>                         </a:t>
            </a:r>
            <a:r>
              <a:rPr lang="ko-KR" altLang="en-US" sz="900" smtClean="0"/>
              <a:t>할 </a:t>
            </a:r>
            <a:r>
              <a:rPr lang="ko-KR" altLang="en-US" sz="900" err="1" smtClean="0"/>
              <a:t>메소드</a:t>
            </a:r>
            <a:endParaRPr lang="en-US" altLang="ko-KR" sz="900" smtClean="0"/>
          </a:p>
          <a:p>
            <a:pPr>
              <a:lnSpc>
                <a:spcPct val="150000"/>
              </a:lnSpc>
            </a:pPr>
            <a:r>
              <a:rPr lang="en-US" altLang="ko-KR" sz="900" smtClean="0"/>
              <a:t>- </a:t>
            </a:r>
            <a:r>
              <a:rPr lang="en-US" altLang="ko-KR" sz="900" err="1" smtClean="0"/>
              <a:t>failFunction</a:t>
            </a:r>
            <a:r>
              <a:rPr lang="en-US" altLang="ko-KR" sz="900" smtClean="0"/>
              <a:t> : </a:t>
            </a:r>
            <a:r>
              <a:rPr lang="ko-KR" altLang="en-US" sz="900" smtClean="0"/>
              <a:t>실패 후 실행 할                   </a:t>
            </a:r>
            <a:endParaRPr lang="en-US" altLang="ko-KR" sz="900" smtClean="0"/>
          </a:p>
          <a:p>
            <a:pPr>
              <a:lnSpc>
                <a:spcPct val="150000"/>
              </a:lnSpc>
            </a:pPr>
            <a:r>
              <a:rPr lang="en-US" altLang="ko-KR" sz="900" smtClean="0"/>
              <a:t>                      </a:t>
            </a:r>
            <a:r>
              <a:rPr lang="ko-KR" altLang="en-US" sz="900" err="1" smtClean="0"/>
              <a:t>메소드</a:t>
            </a:r>
            <a:endParaRPr lang="en-US" altLang="ko-KR" sz="900" smtClean="0"/>
          </a:p>
          <a:p>
            <a:pPr>
              <a:lnSpc>
                <a:spcPct val="150000"/>
              </a:lnSpc>
            </a:pPr>
            <a:r>
              <a:rPr lang="en-US" altLang="ko-KR" sz="900" smtClean="0"/>
              <a:t>- </a:t>
            </a:r>
            <a:r>
              <a:rPr lang="en-US" altLang="ko-KR" sz="900" err="1" smtClean="0"/>
              <a:t>param</a:t>
            </a:r>
            <a:r>
              <a:rPr lang="en-US" altLang="ko-KR" sz="900" smtClean="0"/>
              <a:t> : </a:t>
            </a:r>
            <a:r>
              <a:rPr lang="ko-KR" altLang="en-US" sz="900" err="1" smtClean="0"/>
              <a:t>파라미터로</a:t>
            </a:r>
            <a:r>
              <a:rPr lang="ko-KR" altLang="en-US" sz="900" smtClean="0"/>
              <a:t> 보낼</a:t>
            </a:r>
            <a:endParaRPr lang="en-US" altLang="ko-KR" sz="900" smtClean="0"/>
          </a:p>
          <a:p>
            <a:pPr>
              <a:lnSpc>
                <a:spcPct val="150000"/>
              </a:lnSpc>
            </a:pPr>
            <a:r>
              <a:rPr lang="en-US" altLang="ko-KR" sz="900" smtClean="0"/>
              <a:t>             </a:t>
            </a:r>
            <a:r>
              <a:rPr lang="en-US" altLang="ko-KR" sz="900" err="1" smtClean="0"/>
              <a:t>CubeMap</a:t>
            </a:r>
            <a:endParaRPr lang="en-US" altLang="ko-KR" sz="900" smtClean="0"/>
          </a:p>
        </p:txBody>
      </p:sp>
      <p:sp>
        <p:nvSpPr>
          <p:cNvPr id="51" name="직사각형 50"/>
          <p:cNvSpPr/>
          <p:nvPr/>
        </p:nvSpPr>
        <p:spPr>
          <a:xfrm>
            <a:off x="1069961" y="1530216"/>
            <a:ext cx="795429" cy="128003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smcube\Desktop\캡쳐\K-2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46451"/>
            <a:ext cx="5032776" cy="108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/>
          <p:cNvSpPr/>
          <p:nvPr/>
        </p:nvSpPr>
        <p:spPr>
          <a:xfrm>
            <a:off x="178217" y="234888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82206" y="3774232"/>
            <a:ext cx="20262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위</a:t>
            </a:r>
            <a:r>
              <a:rPr lang="en-US" altLang="ko-KR" sz="900" smtClean="0"/>
              <a:t>(</a:t>
            </a:r>
            <a:r>
              <a:rPr lang="ko-KR" altLang="en-US" sz="900" smtClean="0"/>
              <a:t>파일 업로드</a:t>
            </a:r>
            <a:r>
              <a:rPr lang="en-US" altLang="ko-KR" sz="900" smtClean="0"/>
              <a:t>)</a:t>
            </a:r>
            <a:r>
              <a:rPr lang="ko-KR" altLang="en-US" sz="900" smtClean="0"/>
              <a:t>와 같음</a:t>
            </a:r>
            <a:endParaRPr lang="en-US" altLang="ko-KR" sz="900" smtClean="0"/>
          </a:p>
        </p:txBody>
      </p:sp>
      <p:pic>
        <p:nvPicPr>
          <p:cNvPr id="4100" name="Picture 4" descr="C:\Users\smcube\Desktop\캡쳐\K-3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5013176"/>
            <a:ext cx="3857245" cy="1613148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꺾인 연결선 39"/>
          <p:cNvCxnSpPr>
            <a:stCxn id="3076" idx="3"/>
            <a:endCxn id="4100" idx="3"/>
          </p:cNvCxnSpPr>
          <p:nvPr/>
        </p:nvCxnSpPr>
        <p:spPr>
          <a:xfrm>
            <a:off x="2577171" y="4329100"/>
            <a:ext cx="1747619" cy="1490650"/>
          </a:xfrm>
          <a:prstGeom prst="bentConnector3">
            <a:avLst>
              <a:gd name="adj1" fmla="val 113081"/>
            </a:avLst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644008" y="4890065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chemeClr val="tx2"/>
                </a:solidFill>
              </a:rPr>
              <a:t>전송 버튼 클릭</a:t>
            </a:r>
            <a:endParaRPr lang="ko-KR" altLang="en-US" sz="1000" b="1">
              <a:solidFill>
                <a:schemeClr val="tx2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78573" y="4174048"/>
            <a:ext cx="19579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UUID </a:t>
            </a:r>
            <a:r>
              <a:rPr lang="ko-KR" altLang="en-US" sz="900" smtClean="0"/>
              <a:t>가 </a:t>
            </a:r>
            <a:r>
              <a:rPr lang="en-US" altLang="ko-KR" sz="900" smtClean="0"/>
              <a:t>return </a:t>
            </a:r>
            <a:r>
              <a:rPr lang="ko-KR" altLang="en-US" sz="900" smtClean="0"/>
              <a:t>되어 </a:t>
            </a:r>
            <a:r>
              <a:rPr lang="en-US" altLang="ko-KR" sz="900" err="1" smtClean="0"/>
              <a:t>saveSuccess</a:t>
            </a:r>
            <a:r>
              <a:rPr lang="en-US" altLang="ko-KR" sz="900" smtClean="0"/>
              <a:t>(data) </a:t>
            </a:r>
            <a:r>
              <a:rPr lang="ko-KR" altLang="en-US" sz="900" smtClean="0"/>
              <a:t>에서 </a:t>
            </a:r>
            <a:r>
              <a:rPr lang="en-US" altLang="ko-KR" sz="900" smtClean="0"/>
              <a:t>alert</a:t>
            </a:r>
            <a:r>
              <a:rPr lang="ko-KR" altLang="en-US" sz="900" smtClean="0"/>
              <a:t>창 뜸</a:t>
            </a:r>
            <a:endParaRPr lang="en-US" altLang="ko-KR" sz="900" smtClean="0"/>
          </a:p>
          <a:p>
            <a:r>
              <a:rPr lang="en-US" altLang="ko-KR" sz="900" smtClean="0"/>
              <a:t>(</a:t>
            </a:r>
            <a:r>
              <a:rPr lang="ko-KR" altLang="en-US" sz="900" smtClean="0"/>
              <a:t>업로드 후 </a:t>
            </a:r>
            <a:r>
              <a:rPr lang="en-US" altLang="ko-KR" sz="900" smtClean="0"/>
              <a:t>UUID</a:t>
            </a:r>
            <a:r>
              <a:rPr lang="ko-KR" altLang="en-US" sz="900" smtClean="0"/>
              <a:t>가</a:t>
            </a:r>
            <a:r>
              <a:rPr lang="en-US" altLang="ko-KR" sz="900" smtClean="0"/>
              <a:t> </a:t>
            </a:r>
            <a:r>
              <a:rPr lang="ko-KR" altLang="en-US" sz="900" smtClean="0"/>
              <a:t>리턴 됨</a:t>
            </a:r>
            <a:r>
              <a:rPr lang="en-US" altLang="ko-KR" sz="900"/>
              <a:t>)</a:t>
            </a:r>
          </a:p>
        </p:txBody>
      </p:sp>
      <p:sp>
        <p:nvSpPr>
          <p:cNvPr id="63" name="타원 62"/>
          <p:cNvSpPr/>
          <p:nvPr/>
        </p:nvSpPr>
        <p:spPr>
          <a:xfrm>
            <a:off x="6876256" y="424605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03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mcube\Desktop\캡쳐\K-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61" y="915544"/>
            <a:ext cx="6262279" cy="9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List </a:t>
              </a:r>
              <a:r>
                <a:rPr lang="ko-KR" altLang="en-US" sz="1000" smtClean="0"/>
                <a:t>불러오기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Database </a:t>
              </a:r>
              <a:r>
                <a:rPr lang="ko-KR" altLang="en-US" sz="1000" smtClean="0"/>
                <a:t>에 있는 내용을 </a:t>
              </a:r>
              <a:r>
                <a:rPr lang="en-US" altLang="ko-KR" sz="1000" smtClean="0"/>
                <a:t>List</a:t>
              </a:r>
              <a:r>
                <a:rPr lang="ko-KR" altLang="en-US" sz="1000" smtClean="0"/>
                <a:t>로 불러와 </a:t>
              </a:r>
              <a:r>
                <a:rPr lang="en-US" altLang="ko-KR" sz="1000" smtClean="0"/>
                <a:t>Table</a:t>
              </a:r>
              <a:r>
                <a:rPr lang="ko-KR" altLang="en-US" sz="1000" smtClean="0"/>
                <a:t>에 자동으로 </a:t>
              </a:r>
              <a:r>
                <a:rPr lang="en-US" altLang="ko-KR" sz="1000" smtClean="0"/>
                <a:t>Bind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046751" y="1047689"/>
            <a:ext cx="2994246" cy="119884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876256" y="576955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665679" y="1052736"/>
            <a:ext cx="850537" cy="128003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082206" y="974919"/>
            <a:ext cx="2026298" cy="4655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Database</a:t>
            </a:r>
            <a:r>
              <a:rPr lang="ko-KR" altLang="en-US" sz="900" smtClean="0"/>
              <a:t>에서 리스트를 가져오는 자바스크립트 </a:t>
            </a:r>
            <a:r>
              <a:rPr lang="ko-KR" altLang="en-US" sz="900" err="1" smtClean="0"/>
              <a:t>메소드</a:t>
            </a:r>
            <a:r>
              <a:rPr lang="ko-KR" altLang="en-US" sz="900" smtClean="0"/>
              <a:t> 작성</a:t>
            </a:r>
            <a:endParaRPr lang="en-US" altLang="ko-KR" sz="900" smtClean="0"/>
          </a:p>
          <a:p>
            <a:r>
              <a:rPr lang="en-US" altLang="ko-KR" sz="900" smtClean="0"/>
              <a:t>URL </a:t>
            </a:r>
            <a:r>
              <a:rPr lang="ko-KR" altLang="en-US" sz="900" smtClean="0"/>
              <a:t>생성 규칙에 따라 동작함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URL </a:t>
            </a:r>
            <a:r>
              <a:rPr lang="ko-KR" altLang="en-US" sz="900" b="1" smtClean="0">
                <a:solidFill>
                  <a:schemeClr val="tx2"/>
                </a:solidFill>
              </a:rPr>
              <a:t>명명 규칙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smtClean="0"/>
              <a:t>  /*/</a:t>
            </a:r>
            <a:r>
              <a:rPr lang="en-US" altLang="ko-KR" sz="900" err="1" smtClean="0"/>
              <a:t>nameSpace</a:t>
            </a:r>
            <a:r>
              <a:rPr lang="en-US" altLang="ko-KR" sz="900" smtClean="0"/>
              <a:t>/</a:t>
            </a:r>
            <a:r>
              <a:rPr lang="en-US" altLang="ko-KR" sz="900" err="1" smtClean="0"/>
              <a:t>returnType</a:t>
            </a:r>
            <a:endParaRPr lang="en-US" altLang="ko-KR" sz="900" smtClean="0"/>
          </a:p>
          <a:p>
            <a:r>
              <a:rPr lang="en-US" altLang="ko-KR" sz="900"/>
              <a:t> </a:t>
            </a:r>
            <a:r>
              <a:rPr lang="en-US" altLang="ko-KR" sz="900" smtClean="0"/>
              <a:t> /</a:t>
            </a:r>
            <a:r>
              <a:rPr lang="en-US" altLang="ko-KR" sz="900" err="1" smtClean="0"/>
              <a:t>cubeJson</a:t>
            </a:r>
            <a:r>
              <a:rPr lang="en-US" altLang="ko-KR" sz="900" smtClean="0"/>
              <a:t>/</a:t>
            </a:r>
            <a:r>
              <a:rPr lang="en-US" altLang="ko-KR" sz="900" err="1" smtClean="0"/>
              <a:t>sql</a:t>
            </a:r>
            <a:r>
              <a:rPr lang="en-US" altLang="ko-KR" sz="900" err="1"/>
              <a:t>I</a:t>
            </a:r>
            <a:r>
              <a:rPr lang="en-US" altLang="ko-KR" sz="900" err="1" smtClean="0"/>
              <a:t>d</a:t>
            </a:r>
            <a:r>
              <a:rPr lang="en-US" altLang="ko-KR" sz="900" smtClean="0"/>
              <a:t>.*/</a:t>
            </a:r>
          </a:p>
          <a:p>
            <a:r>
              <a:rPr lang="ko-KR" altLang="en-US" sz="800" smtClean="0"/>
              <a:t>위와 같이 </a:t>
            </a:r>
            <a:r>
              <a:rPr lang="en-US" altLang="ko-KR" sz="800" err="1" smtClean="0"/>
              <a:t>url</a:t>
            </a:r>
            <a:r>
              <a:rPr lang="ko-KR" altLang="en-US" sz="800" smtClean="0"/>
              <a:t>을 호출하면 해당</a:t>
            </a:r>
            <a:r>
              <a:rPr lang="en-US" altLang="ko-KR" sz="800"/>
              <a:t> </a:t>
            </a:r>
            <a:r>
              <a:rPr lang="en-US" altLang="ko-KR" sz="800" err="1" smtClean="0"/>
              <a:t>sql</a:t>
            </a:r>
            <a:r>
              <a:rPr lang="en-US" altLang="ko-KR" sz="800" smtClean="0"/>
              <a:t> map</a:t>
            </a:r>
            <a:r>
              <a:rPr lang="ko-KR" altLang="en-US" sz="800" smtClean="0"/>
              <a:t>에서 </a:t>
            </a:r>
            <a:r>
              <a:rPr lang="en-US" altLang="ko-KR" sz="800" err="1" smtClean="0"/>
              <a:t>nameSpace.sqlId_returnType</a:t>
            </a:r>
            <a:r>
              <a:rPr lang="en-US" altLang="ko-KR" sz="800" smtClean="0"/>
              <a:t> </a:t>
            </a:r>
            <a:r>
              <a:rPr lang="ko-KR" altLang="en-US" sz="800" smtClean="0"/>
              <a:t>에 해당하는 </a:t>
            </a:r>
            <a:r>
              <a:rPr lang="en-US" altLang="ko-KR" sz="800" err="1" smtClean="0"/>
              <a:t>sql</a:t>
            </a:r>
            <a:r>
              <a:rPr lang="en-US" altLang="ko-KR" sz="800" smtClean="0"/>
              <a:t> </a:t>
            </a:r>
            <a:r>
              <a:rPr lang="ko-KR" altLang="en-US" sz="800" smtClean="0"/>
              <a:t>실행</a:t>
            </a:r>
            <a:endParaRPr lang="en-US" altLang="ko-KR" sz="800" smtClean="0"/>
          </a:p>
          <a:p>
            <a:endParaRPr lang="en-US" altLang="ko-KR" sz="800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</a:t>
            </a:r>
            <a:r>
              <a:rPr lang="en-US" altLang="ko-KR" sz="900" b="1" err="1" smtClean="0">
                <a:solidFill>
                  <a:schemeClr val="tx2"/>
                </a:solidFill>
              </a:rPr>
              <a:t>sendJsonAjax</a:t>
            </a:r>
            <a:r>
              <a:rPr lang="en-US" altLang="ko-KR" sz="900" b="1" smtClean="0">
                <a:solidFill>
                  <a:schemeClr val="tx2"/>
                </a:solidFill>
              </a:rPr>
              <a:t> </a:t>
            </a:r>
            <a:r>
              <a:rPr lang="ko-KR" altLang="en-US" sz="900" b="1" err="1" smtClean="0">
                <a:solidFill>
                  <a:schemeClr val="tx2"/>
                </a:solidFill>
              </a:rPr>
              <a:t>메소드</a:t>
            </a:r>
            <a:endParaRPr lang="en-US" altLang="ko-KR" sz="900" b="1">
              <a:solidFill>
                <a:schemeClr val="tx2"/>
              </a:solidFill>
            </a:endParaRPr>
          </a:p>
          <a:p>
            <a:r>
              <a:rPr lang="en-US" altLang="ko-KR" sz="900" smtClean="0"/>
              <a:t>  </a:t>
            </a:r>
            <a:r>
              <a:rPr lang="en-US" altLang="ko-KR" sz="900"/>
              <a:t>void </a:t>
            </a:r>
            <a:r>
              <a:rPr lang="en-US" altLang="ko-KR" sz="900" err="1" smtClean="0"/>
              <a:t>CubeNet.sendJsonAjax</a:t>
            </a:r>
            <a:endParaRPr lang="en-US" altLang="ko-KR" sz="900" smtClean="0"/>
          </a:p>
          <a:p>
            <a:r>
              <a:rPr lang="en-US" altLang="ko-KR" sz="900"/>
              <a:t> </a:t>
            </a:r>
            <a:r>
              <a:rPr lang="en-US" altLang="ko-KR" sz="900" smtClean="0"/>
              <a:t> </a:t>
            </a:r>
            <a:r>
              <a:rPr lang="en-US" altLang="ko-KR" sz="800" smtClean="0"/>
              <a:t>(</a:t>
            </a:r>
            <a:r>
              <a:rPr lang="en-US" altLang="ko-KR" sz="800"/>
              <a:t>any </a:t>
            </a:r>
            <a:r>
              <a:rPr lang="en-US" altLang="ko-KR" sz="800" err="1"/>
              <a:t>sendUrl</a:t>
            </a:r>
            <a:r>
              <a:rPr lang="en-US" altLang="ko-KR" sz="800"/>
              <a:t>, any map, </a:t>
            </a:r>
            <a:endParaRPr lang="en-US" altLang="ko-KR" sz="8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 any </a:t>
            </a:r>
            <a:r>
              <a:rPr lang="en-US" altLang="ko-KR" sz="800" err="1"/>
              <a:t>successFunction</a:t>
            </a:r>
            <a:r>
              <a:rPr lang="en-US" altLang="ko-KR" sz="800"/>
              <a:t>, </a:t>
            </a:r>
            <a:endParaRPr lang="en-US" altLang="ko-KR" sz="8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 any </a:t>
            </a:r>
            <a:r>
              <a:rPr lang="en-US" altLang="ko-KR" sz="800" err="1" smtClean="0"/>
              <a:t>failFunction</a:t>
            </a:r>
            <a:r>
              <a:rPr lang="en-US" altLang="ko-KR" sz="800"/>
              <a:t>, any </a:t>
            </a:r>
            <a:r>
              <a:rPr lang="en-US" altLang="ko-KR" sz="800" err="1"/>
              <a:t>param</a:t>
            </a:r>
            <a:r>
              <a:rPr lang="en-US" altLang="ko-KR" sz="800" smtClean="0"/>
              <a:t>)</a:t>
            </a:r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sendUrl</a:t>
            </a:r>
            <a:r>
              <a:rPr lang="en-US" altLang="ko-KR" sz="800" smtClean="0"/>
              <a:t> : </a:t>
            </a:r>
            <a:r>
              <a:rPr lang="ko-KR" altLang="en-US" sz="800" smtClean="0"/>
              <a:t>전송할 </a:t>
            </a:r>
            <a:r>
              <a:rPr lang="en-US" altLang="ko-KR" sz="800" smtClean="0"/>
              <a:t>URL</a:t>
            </a:r>
          </a:p>
          <a:p>
            <a:r>
              <a:rPr lang="en-US" altLang="ko-KR" sz="800" smtClean="0"/>
              <a:t>- map : </a:t>
            </a:r>
            <a:r>
              <a:rPr lang="ko-KR" altLang="en-US" sz="800" smtClean="0"/>
              <a:t>전송할 </a:t>
            </a:r>
            <a:r>
              <a:rPr lang="ko-KR" altLang="en-US" sz="800" err="1" smtClean="0"/>
              <a:t>파라미터를</a:t>
            </a:r>
            <a:r>
              <a:rPr lang="ko-KR" altLang="en-US" sz="800" smtClean="0"/>
              <a:t> 담은 </a:t>
            </a:r>
            <a:endParaRPr lang="en-US" altLang="ko-KR" sz="800"/>
          </a:p>
          <a:p>
            <a:r>
              <a:rPr lang="en-US" altLang="ko-KR" sz="800" smtClean="0"/>
              <a:t>           </a:t>
            </a:r>
            <a:r>
              <a:rPr lang="en-US" altLang="ko-KR" sz="800" err="1" smtClean="0"/>
              <a:t>CubeMap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successFunction</a:t>
            </a:r>
            <a:r>
              <a:rPr lang="en-US" altLang="ko-KR" sz="800" smtClean="0"/>
              <a:t> : </a:t>
            </a:r>
            <a:r>
              <a:rPr lang="ko-KR" altLang="en-US" sz="800" smtClean="0"/>
              <a:t>성공 후 실행 할 </a:t>
            </a:r>
            <a:endParaRPr lang="en-US" altLang="ko-KR" sz="800" smtClean="0"/>
          </a:p>
          <a:p>
            <a:r>
              <a:rPr lang="en-US" altLang="ko-KR" sz="800" smtClean="0"/>
              <a:t>                         </a:t>
            </a:r>
            <a:r>
              <a:rPr lang="ko-KR" altLang="en-US" sz="800" err="1" smtClean="0"/>
              <a:t>메소드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failFunction</a:t>
            </a:r>
            <a:r>
              <a:rPr lang="en-US" altLang="ko-KR" sz="800" smtClean="0"/>
              <a:t> : </a:t>
            </a:r>
            <a:r>
              <a:rPr lang="ko-KR" altLang="en-US" sz="800" smtClean="0"/>
              <a:t>실패 후 실행 할 </a:t>
            </a:r>
            <a:r>
              <a:rPr lang="ko-KR" altLang="en-US" sz="800" err="1" smtClean="0"/>
              <a:t>메소드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param</a:t>
            </a:r>
            <a:r>
              <a:rPr lang="en-US" altLang="ko-KR" sz="800" smtClean="0"/>
              <a:t> : </a:t>
            </a:r>
            <a:r>
              <a:rPr lang="ko-KR" altLang="en-US" sz="800" err="1" smtClean="0"/>
              <a:t>파라미터로</a:t>
            </a:r>
            <a:r>
              <a:rPr lang="ko-KR" altLang="en-US" sz="800" smtClean="0"/>
              <a:t> 보낼 </a:t>
            </a:r>
            <a:r>
              <a:rPr lang="en-US" altLang="ko-KR" sz="800" smtClean="0"/>
              <a:t>Map</a:t>
            </a:r>
          </a:p>
          <a:p>
            <a:endParaRPr lang="en-US" altLang="ko-KR" sz="800" smtClean="0"/>
          </a:p>
          <a:p>
            <a:pPr>
              <a:lnSpc>
                <a:spcPct val="150000"/>
              </a:lnSpc>
            </a:pPr>
            <a:r>
              <a:rPr lang="en-US" altLang="ko-KR" sz="900" b="1" smtClean="0">
                <a:solidFill>
                  <a:schemeClr val="tx2"/>
                </a:solidFill>
              </a:rPr>
              <a:t>* </a:t>
            </a:r>
            <a:r>
              <a:rPr lang="en-US" altLang="ko-KR" sz="900" b="1" err="1" smtClean="0">
                <a:solidFill>
                  <a:schemeClr val="tx2"/>
                </a:solidFill>
              </a:rPr>
              <a:t>gridBind</a:t>
            </a:r>
            <a:r>
              <a:rPr lang="en-US" altLang="ko-KR" sz="900" b="1" smtClean="0">
                <a:solidFill>
                  <a:schemeClr val="tx2"/>
                </a:solidFill>
              </a:rPr>
              <a:t> </a:t>
            </a:r>
            <a:r>
              <a:rPr lang="ko-KR" altLang="en-US" sz="900" b="1" err="1" smtClean="0">
                <a:solidFill>
                  <a:schemeClr val="tx2"/>
                </a:solidFill>
              </a:rPr>
              <a:t>메소드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smtClean="0"/>
              <a:t>  void </a:t>
            </a:r>
            <a:r>
              <a:rPr lang="en-US" altLang="ko-KR" sz="900" err="1" smtClean="0"/>
              <a:t>CubeBind.gridBind</a:t>
            </a:r>
            <a:endParaRPr lang="en-US" altLang="ko-KR" sz="9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(</a:t>
            </a:r>
            <a:r>
              <a:rPr lang="en-US" altLang="ko-KR" sz="800"/>
              <a:t>any </a:t>
            </a:r>
            <a:r>
              <a:rPr lang="en-US" altLang="ko-KR" sz="800" err="1"/>
              <a:t>gridId</a:t>
            </a:r>
            <a:r>
              <a:rPr lang="en-US" altLang="ko-KR" sz="800"/>
              <a:t>, any data, </a:t>
            </a:r>
            <a:endParaRPr lang="en-US" altLang="ko-KR" sz="8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 any  </a:t>
            </a:r>
            <a:r>
              <a:rPr lang="en-US" altLang="ko-KR" sz="800" err="1" smtClean="0"/>
              <a:t>editGridType</a:t>
            </a:r>
            <a:r>
              <a:rPr lang="en-US" altLang="ko-KR" sz="800"/>
              <a:t>, </a:t>
            </a:r>
            <a:endParaRPr lang="en-US" altLang="ko-KR" sz="8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 any </a:t>
            </a:r>
            <a:r>
              <a:rPr lang="en-US" altLang="ko-KR" sz="800" err="1"/>
              <a:t>groupCount</a:t>
            </a:r>
            <a:r>
              <a:rPr lang="en-US" altLang="ko-KR" sz="800"/>
              <a:t>, </a:t>
            </a:r>
            <a:r>
              <a:rPr lang="en-US" altLang="ko-KR" sz="800" smtClean="0"/>
              <a:t>any </a:t>
            </a:r>
            <a:r>
              <a:rPr lang="en-US" altLang="ko-KR" sz="800" err="1" smtClean="0"/>
              <a:t>appendType</a:t>
            </a:r>
            <a:r>
              <a:rPr lang="en-US" altLang="ko-KR" sz="800" smtClean="0"/>
              <a:t>)</a:t>
            </a:r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gridId</a:t>
            </a:r>
            <a:r>
              <a:rPr lang="en-US" altLang="ko-KR" sz="800" smtClean="0"/>
              <a:t> : </a:t>
            </a:r>
            <a:r>
              <a:rPr lang="ko-KR" altLang="en-US" sz="800" smtClean="0"/>
              <a:t>데이터를 보여줄 테이블 </a:t>
            </a:r>
            <a:r>
              <a:rPr lang="en-US" altLang="ko-KR" sz="800" smtClean="0"/>
              <a:t>Id</a:t>
            </a:r>
          </a:p>
          <a:p>
            <a:r>
              <a:rPr lang="en-US" altLang="ko-KR" sz="800" smtClean="0"/>
              <a:t>- data : Ajax </a:t>
            </a:r>
            <a:r>
              <a:rPr lang="ko-KR" altLang="en-US" sz="800" smtClean="0"/>
              <a:t>를 통해 </a:t>
            </a:r>
            <a:r>
              <a:rPr lang="en-US" altLang="ko-KR" sz="800" smtClean="0"/>
              <a:t>return </a:t>
            </a:r>
            <a:r>
              <a:rPr lang="ko-KR" altLang="en-US" sz="800" smtClean="0"/>
              <a:t>받은 </a:t>
            </a:r>
            <a:r>
              <a:rPr lang="en-US" altLang="ko-KR" sz="800" err="1" smtClean="0"/>
              <a:t>json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editGridType</a:t>
            </a:r>
            <a:r>
              <a:rPr lang="en-US" altLang="ko-KR" sz="800" smtClean="0"/>
              <a:t> : </a:t>
            </a:r>
            <a:r>
              <a:rPr lang="ko-KR" altLang="en-US" sz="800" smtClean="0"/>
              <a:t>테이블 상에서 데이터    </a:t>
            </a:r>
            <a:endParaRPr lang="en-US" altLang="ko-KR" sz="800"/>
          </a:p>
          <a:p>
            <a:r>
              <a:rPr lang="en-US" altLang="ko-KR" sz="800"/>
              <a:t> </a:t>
            </a:r>
            <a:r>
              <a:rPr lang="en-US" altLang="ko-KR" sz="800" smtClean="0"/>
              <a:t>                    </a:t>
            </a:r>
            <a:r>
              <a:rPr lang="ko-KR" altLang="en-US" sz="800" smtClean="0"/>
              <a:t>수정 가능 여부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groupCount</a:t>
            </a:r>
            <a:r>
              <a:rPr lang="en-US" altLang="ko-KR" sz="800" smtClean="0"/>
              <a:t> : </a:t>
            </a:r>
          </a:p>
          <a:p>
            <a:r>
              <a:rPr lang="en-US" altLang="ko-KR" sz="800"/>
              <a:t>- appendType : Row </a:t>
            </a:r>
            <a:r>
              <a:rPr lang="ko-KR" altLang="en-US" sz="800"/>
              <a:t>첨부</a:t>
            </a:r>
            <a:r>
              <a:rPr lang="en-US" altLang="ko-KR" sz="800"/>
              <a:t>, Refresh </a:t>
            </a:r>
            <a:r>
              <a:rPr lang="ko-KR" altLang="en-US" sz="800"/>
              <a:t>여부</a:t>
            </a:r>
            <a:endParaRPr lang="en-US" altLang="ko-KR" sz="800"/>
          </a:p>
        </p:txBody>
      </p:sp>
      <p:sp>
        <p:nvSpPr>
          <p:cNvPr id="51" name="직사각형 50"/>
          <p:cNvSpPr/>
          <p:nvPr/>
        </p:nvSpPr>
        <p:spPr>
          <a:xfrm>
            <a:off x="1044372" y="1426938"/>
            <a:ext cx="863332" cy="128003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78217" y="1991269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82206" y="5754742"/>
            <a:ext cx="2026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err="1" smtClean="0"/>
              <a:t>이부분에</a:t>
            </a:r>
            <a:r>
              <a:rPr lang="ko-KR" altLang="en-US" sz="800" smtClean="0"/>
              <a:t> 칼럼 이름 넣어주면 자동으로 </a:t>
            </a:r>
            <a:r>
              <a:rPr lang="en-US" altLang="ko-KR" sz="800" smtClean="0"/>
              <a:t>Bind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838045" y="1554941"/>
            <a:ext cx="558122" cy="13055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 descr="C:\Users\smcube\Desktop\캡쳐\K-3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0" y="1991268"/>
            <a:ext cx="4229363" cy="366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1364446" y="2076735"/>
            <a:ext cx="558122" cy="130558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7149293" y="5794811"/>
            <a:ext cx="330636" cy="15446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Picture 5" descr="C:\Users\smcube\Desktop\캡쳐\K-2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61" y="5767116"/>
            <a:ext cx="6193682" cy="972057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타원 65"/>
          <p:cNvSpPr/>
          <p:nvPr/>
        </p:nvSpPr>
        <p:spPr>
          <a:xfrm>
            <a:off x="178217" y="576711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876256" y="627360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82206" y="6258798"/>
            <a:ext cx="20262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Bind </a:t>
            </a:r>
            <a:r>
              <a:rPr lang="ko-KR" altLang="en-US" sz="800" smtClean="0"/>
              <a:t>완료 후의 결과</a:t>
            </a:r>
            <a:endParaRPr lang="en-US" altLang="ko-KR" sz="800" smtClean="0"/>
          </a:p>
        </p:txBody>
      </p:sp>
      <p:sp>
        <p:nvSpPr>
          <p:cNvPr id="70" name="직사각형 69"/>
          <p:cNvSpPr/>
          <p:nvPr/>
        </p:nvSpPr>
        <p:spPr>
          <a:xfrm>
            <a:off x="1502277" y="4283441"/>
            <a:ext cx="200794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502276" y="4383501"/>
            <a:ext cx="237813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1502277" y="4184381"/>
            <a:ext cx="237812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234047" y="3982451"/>
            <a:ext cx="200794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1498467" y="4485371"/>
            <a:ext cx="200794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498467" y="4581128"/>
            <a:ext cx="200794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1502276" y="4673061"/>
            <a:ext cx="237813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506086" y="4775931"/>
            <a:ext cx="477739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498467" y="4874498"/>
            <a:ext cx="200794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1502276" y="4977861"/>
            <a:ext cx="335769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1502276" y="5076921"/>
            <a:ext cx="477739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1502276" y="5172171"/>
            <a:ext cx="477739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1498466" y="5271231"/>
            <a:ext cx="477739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1498466" y="5370291"/>
            <a:ext cx="477739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13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이미지 업로드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/>
                <a:t>form submit </a:t>
              </a:r>
              <a:r>
                <a:rPr lang="ko-KR" altLang="en-US" sz="1000"/>
                <a:t>을 이용한 </a:t>
              </a:r>
              <a:r>
                <a:rPr lang="ko-KR" altLang="en-US" sz="1000" smtClean="0"/>
                <a:t>이미지 업로드 </a:t>
              </a:r>
              <a:r>
                <a:rPr lang="en-US" altLang="ko-KR" sz="1000"/>
                <a:t>(</a:t>
              </a:r>
              <a:r>
                <a:rPr lang="ko-KR" altLang="en-US" sz="1000"/>
                <a:t>페이지 전환</a:t>
              </a:r>
              <a:r>
                <a:rPr lang="en-US" altLang="ko-KR" sz="1000"/>
                <a:t>)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6876256" y="422108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8217" y="249289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pic>
        <p:nvPicPr>
          <p:cNvPr id="1026" name="Picture 2" descr="C:\Users\smcube\Desktop\캡쳐\K-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84" y="908720"/>
            <a:ext cx="5081028" cy="113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3641589" y="909927"/>
            <a:ext cx="1749659" cy="13058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948649" y="1763759"/>
            <a:ext cx="1440160" cy="136721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172985" y="1946024"/>
            <a:ext cx="576064" cy="2154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버튼</a:t>
            </a:r>
            <a:r>
              <a:rPr lang="en-US" altLang="ko-KR" sz="800" smtClean="0"/>
              <a:t> UI</a:t>
            </a:r>
            <a:endParaRPr lang="ko-KR" altLang="en-US" sz="800"/>
          </a:p>
        </p:txBody>
      </p:sp>
      <p:cxnSp>
        <p:nvCxnSpPr>
          <p:cNvPr id="52" name="꺾인 연결선 51"/>
          <p:cNvCxnSpPr>
            <a:endCxn id="50" idx="2"/>
          </p:cNvCxnSpPr>
          <p:nvPr/>
        </p:nvCxnSpPr>
        <p:spPr>
          <a:xfrm rot="10800000">
            <a:off x="3668730" y="1900480"/>
            <a:ext cx="481829" cy="15326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4" descr="C:\Users\smcube\Desktop\캡쳐\K-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42" y="2564904"/>
            <a:ext cx="2109626" cy="93610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stCxn id="55" idx="2"/>
          </p:cNvCxnSpPr>
          <p:nvPr/>
        </p:nvCxnSpPr>
        <p:spPr>
          <a:xfrm>
            <a:off x="1657155" y="3501008"/>
            <a:ext cx="0" cy="52292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57155" y="3639360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chemeClr val="tx2"/>
                </a:solidFill>
              </a:rPr>
              <a:t>전송 버튼 클릭</a:t>
            </a:r>
            <a:endParaRPr lang="ko-KR" altLang="en-US" sz="1000" b="1">
              <a:solidFill>
                <a:schemeClr val="tx2"/>
              </a:solidFill>
            </a:endParaRPr>
          </a:p>
        </p:txBody>
      </p:sp>
      <p:pic>
        <p:nvPicPr>
          <p:cNvPr id="1027" name="Picture 3" descr="C:\Users\smcube\Desktop\캡쳐\K-3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42" y="4005064"/>
            <a:ext cx="3848484" cy="258316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7078573" y="980728"/>
            <a:ext cx="1957923" cy="2977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HTML </a:t>
            </a:r>
            <a:r>
              <a:rPr lang="ko-KR" altLang="en-US" sz="1000" smtClean="0"/>
              <a:t>태그 작성</a:t>
            </a:r>
            <a:endParaRPr lang="en-US" altLang="ko-KR" sz="1000" smtClean="0"/>
          </a:p>
          <a:p>
            <a:r>
              <a:rPr lang="en-US" altLang="ko-KR" sz="1000" smtClean="0"/>
              <a:t>upload </a:t>
            </a:r>
            <a:r>
              <a:rPr lang="ko-KR" altLang="en-US" sz="1000" smtClean="0"/>
              <a:t>할 파일을 </a:t>
            </a:r>
            <a:r>
              <a:rPr lang="en-US" altLang="ko-KR" sz="1000" smtClean="0"/>
              <a:t>&lt;form&gt; </a:t>
            </a:r>
            <a:r>
              <a:rPr lang="ko-KR" altLang="en-US" sz="1000" smtClean="0"/>
              <a:t>태그로 감싸 준 뒤 </a:t>
            </a:r>
            <a:r>
              <a:rPr lang="en-US" altLang="ko-KR" sz="900" err="1">
                <a:solidFill>
                  <a:srgbClr val="FF0000"/>
                </a:solidFill>
              </a:rPr>
              <a:t>enctype</a:t>
            </a:r>
            <a:r>
              <a:rPr lang="en-US" altLang="ko-KR" sz="900">
                <a:solidFill>
                  <a:srgbClr val="FF0000"/>
                </a:solidFill>
              </a:rPr>
              <a:t>="</a:t>
            </a:r>
            <a:r>
              <a:rPr lang="en-US" altLang="ko-KR" sz="900" smtClean="0">
                <a:solidFill>
                  <a:srgbClr val="FF0000"/>
                </a:solidFill>
              </a:rPr>
              <a:t>multipart/form-data“ </a:t>
            </a:r>
            <a:r>
              <a:rPr lang="ko-KR" altLang="en-US" sz="1000" smtClean="0"/>
              <a:t>로</a:t>
            </a:r>
            <a:r>
              <a:rPr lang="en-US" altLang="ko-KR" sz="1000"/>
              <a:t> </a:t>
            </a:r>
            <a:r>
              <a:rPr lang="ko-KR" altLang="en-US" sz="1000" smtClean="0"/>
              <a:t>선언해 준다</a:t>
            </a:r>
            <a:r>
              <a:rPr lang="en-US" altLang="ko-KR" sz="1000" smtClean="0"/>
              <a:t>.</a:t>
            </a:r>
          </a:p>
          <a:p>
            <a:r>
              <a:rPr lang="en-US" altLang="ko-KR" sz="1000" smtClean="0"/>
              <a:t>action </a:t>
            </a:r>
            <a:r>
              <a:rPr lang="ko-KR" altLang="en-US" sz="1000" smtClean="0"/>
              <a:t>은 다음과 같은 규칙으로 선언해 준다</a:t>
            </a:r>
            <a:r>
              <a:rPr lang="en-US" altLang="ko-KR" sz="1000" smtClean="0"/>
              <a:t>.</a:t>
            </a:r>
            <a:endParaRPr lang="en-US" altLang="ko-KR" sz="1000"/>
          </a:p>
          <a:p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action </a:t>
            </a:r>
            <a:r>
              <a:rPr lang="ko-KR" altLang="en-US" sz="900" b="1" smtClean="0">
                <a:solidFill>
                  <a:schemeClr val="tx2"/>
                </a:solidFill>
              </a:rPr>
              <a:t>선언 규칙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smtClean="0"/>
              <a:t>action=“/*/</a:t>
            </a:r>
            <a:r>
              <a:rPr lang="en-US" altLang="ko-KR" sz="900" b="1" err="1" smtClean="0"/>
              <a:t>cubeUp</a:t>
            </a:r>
            <a:r>
              <a:rPr lang="en-US" altLang="ko-KR" sz="900" b="1" smtClean="0"/>
              <a:t>/*.cube”</a:t>
            </a:r>
            <a:endParaRPr lang="en-US" altLang="ko-KR" sz="900" b="1"/>
          </a:p>
          <a:p>
            <a:r>
              <a:rPr lang="ko-KR" altLang="en-US" sz="900" smtClean="0"/>
              <a:t>오른쪽</a:t>
            </a:r>
            <a:r>
              <a:rPr lang="en-US" altLang="ko-KR" sz="900" smtClean="0"/>
              <a:t>(</a:t>
            </a:r>
            <a:r>
              <a:rPr lang="ko-KR" altLang="en-US" sz="900" smtClean="0"/>
              <a:t>끝</a:t>
            </a:r>
            <a:r>
              <a:rPr lang="en-US" altLang="ko-KR" sz="900" smtClean="0"/>
              <a:t>)</a:t>
            </a:r>
            <a:r>
              <a:rPr lang="ko-KR" altLang="en-US" sz="900" smtClean="0"/>
              <a:t>에서 </a:t>
            </a:r>
            <a:r>
              <a:rPr lang="ko-KR" altLang="en-US" sz="900" err="1" smtClean="0"/>
              <a:t>두번째</a:t>
            </a:r>
            <a:r>
              <a:rPr lang="ko-KR" altLang="en-US" sz="900" smtClean="0"/>
              <a:t> 위치에는 반드시 </a:t>
            </a:r>
            <a:r>
              <a:rPr lang="en-US" altLang="ko-KR" sz="900" err="1" smtClean="0"/>
              <a:t>cubeUp</a:t>
            </a:r>
            <a:r>
              <a:rPr lang="ko-KR" altLang="en-US" sz="900" smtClean="0"/>
              <a:t>이라고 </a:t>
            </a:r>
            <a:r>
              <a:rPr lang="ko-KR" altLang="en-US" sz="900" err="1" smtClean="0"/>
              <a:t>지정해야함</a:t>
            </a:r>
            <a:r>
              <a:rPr lang="en-US" altLang="ko-KR" sz="900" smtClean="0"/>
              <a:t>.</a:t>
            </a:r>
          </a:p>
          <a:p>
            <a:r>
              <a:rPr lang="ko-KR" altLang="en-US" sz="900" smtClean="0"/>
              <a:t>파일 데이터를 공통테이블에 </a:t>
            </a:r>
            <a:r>
              <a:rPr lang="en-US" altLang="ko-KR" sz="900" smtClean="0"/>
              <a:t>upload</a:t>
            </a:r>
            <a:r>
              <a:rPr lang="ko-KR" altLang="en-US" sz="900" smtClean="0"/>
              <a:t> 한 후 결과값을 </a:t>
            </a:r>
            <a:r>
              <a:rPr lang="ko-KR" altLang="en-US" sz="900" err="1" smtClean="0"/>
              <a:t>리턴해</a:t>
            </a:r>
            <a:r>
              <a:rPr lang="ko-KR" altLang="en-US" sz="900" smtClean="0"/>
              <a:t> 줌</a:t>
            </a:r>
            <a:endParaRPr lang="en-US" altLang="ko-KR" sz="900" smtClean="0"/>
          </a:p>
          <a:p>
            <a:r>
              <a:rPr lang="ko-KR" altLang="en-US" sz="900" smtClean="0"/>
              <a:t>해당 </a:t>
            </a:r>
            <a:r>
              <a:rPr lang="en-US" altLang="ko-KR" sz="900" smtClean="0"/>
              <a:t>action</a:t>
            </a:r>
            <a:r>
              <a:rPr lang="ko-KR" altLang="en-US" sz="900" smtClean="0"/>
              <a:t>에 해당하는 </a:t>
            </a:r>
            <a:r>
              <a:rPr lang="ko-KR" altLang="en-US" sz="900" err="1" smtClean="0"/>
              <a:t>메소드는</a:t>
            </a:r>
            <a:r>
              <a:rPr lang="ko-KR" altLang="en-US" sz="900" smtClean="0"/>
              <a:t> </a:t>
            </a:r>
            <a:r>
              <a:rPr lang="en-US" altLang="ko-KR" sz="900" smtClean="0"/>
              <a:t>controller</a:t>
            </a:r>
            <a:r>
              <a:rPr lang="ko-KR" altLang="en-US" sz="900" smtClean="0"/>
              <a:t>에서 정의</a:t>
            </a:r>
            <a:endParaRPr lang="en-US" altLang="ko-KR" sz="900" smtClean="0"/>
          </a:p>
          <a:p>
            <a:endParaRPr lang="en-US" altLang="ko-KR" sz="800" smtClean="0"/>
          </a:p>
          <a:p>
            <a:r>
              <a:rPr lang="en-US" altLang="ko-KR" sz="800" smtClean="0"/>
              <a:t>-</a:t>
            </a:r>
            <a:r>
              <a:rPr lang="ko-KR" altLang="en-US" sz="800" smtClean="0"/>
              <a:t>참고 소스 </a:t>
            </a:r>
            <a:r>
              <a:rPr lang="en-US" altLang="ko-KR" sz="800" smtClean="0"/>
              <a:t>: </a:t>
            </a:r>
            <a:r>
              <a:rPr lang="en-US" altLang="ko-KR" sz="800" err="1" smtClean="0"/>
              <a:t>src</a:t>
            </a:r>
            <a:r>
              <a:rPr lang="en-US" altLang="ko-KR" sz="800" smtClean="0"/>
              <a:t>/com/</a:t>
            </a:r>
            <a:r>
              <a:rPr lang="en-US" altLang="ko-KR" sz="800" err="1" smtClean="0"/>
              <a:t>cubefw</a:t>
            </a:r>
            <a:r>
              <a:rPr lang="en-US" altLang="ko-KR" sz="800" smtClean="0"/>
              <a:t>/common/handler/</a:t>
            </a:r>
          </a:p>
          <a:p>
            <a:r>
              <a:rPr lang="en-US" altLang="ko-KR" sz="800" smtClean="0"/>
              <a:t>CommonIntercepter.java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078573" y="4174048"/>
            <a:ext cx="19579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Return </a:t>
            </a:r>
            <a:r>
              <a:rPr lang="ko-KR" altLang="en-US" sz="1000" smtClean="0"/>
              <a:t>된 값</a:t>
            </a:r>
            <a:endParaRPr lang="en-US" altLang="ko-KR" sz="1000" smtClean="0"/>
          </a:p>
          <a:p>
            <a:r>
              <a:rPr lang="en-US" altLang="ko-KR" sz="900" smtClean="0"/>
              <a:t>- UUID</a:t>
            </a:r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실제 경로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저장된 경로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저장된 파일 이름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보여질 파일 이름</a:t>
            </a:r>
            <a:endParaRPr lang="en-US" altLang="ko-KR" sz="900" smtClean="0"/>
          </a:p>
          <a:p>
            <a:pPr marL="171450" indent="-171450">
              <a:buFontTx/>
              <a:buChar char="-"/>
            </a:pPr>
            <a:endParaRPr lang="en-US" altLang="ko-KR" sz="900"/>
          </a:p>
          <a:p>
            <a:r>
              <a:rPr lang="en-US" altLang="ko-KR" sz="900" smtClean="0"/>
              <a:t>* &lt;</a:t>
            </a:r>
            <a:r>
              <a:rPr lang="en-US" altLang="ko-KR" sz="900" err="1"/>
              <a:t>img</a:t>
            </a:r>
            <a:r>
              <a:rPr lang="en-US" altLang="ko-KR" sz="900"/>
              <a:t> </a:t>
            </a:r>
            <a:r>
              <a:rPr lang="en-US" altLang="ko-KR" sz="900" err="1"/>
              <a:t>src</a:t>
            </a:r>
            <a:r>
              <a:rPr lang="en-US" altLang="ko-KR" sz="900" smtClean="0"/>
              <a:t>=</a:t>
            </a:r>
          </a:p>
          <a:p>
            <a:r>
              <a:rPr lang="en-US" altLang="ko-KR" sz="900" smtClean="0"/>
              <a:t>"</a:t>
            </a:r>
            <a:r>
              <a:rPr lang="en-US" altLang="ko-KR" sz="900"/>
              <a:t>CUBE_COL_RPATH_*/CUBE_COL_FNAME</a:t>
            </a:r>
            <a:r>
              <a:rPr lang="en-US" altLang="ko-KR" sz="900" smtClean="0"/>
              <a:t>_*"/&gt;</a:t>
            </a:r>
          </a:p>
          <a:p>
            <a:r>
              <a:rPr lang="ko-KR" altLang="en-US" sz="900" smtClean="0"/>
              <a:t>와 같이 해주면 이미지 보임</a:t>
            </a:r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71208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mcube\Desktop\캡쳐\K-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54" y="908720"/>
            <a:ext cx="5463843" cy="112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이미지 </a:t>
              </a:r>
              <a:r>
                <a:rPr lang="ko-KR" altLang="en-US" sz="1000" err="1"/>
                <a:t>썸</a:t>
              </a:r>
              <a:r>
                <a:rPr lang="ko-KR" altLang="en-US" sz="1000" err="1" smtClean="0"/>
                <a:t>네일</a:t>
              </a:r>
              <a:r>
                <a:rPr lang="ko-KR" altLang="en-US" sz="1000" smtClean="0"/>
                <a:t> 업로드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이미지 업로드 후 원하는 크기로 </a:t>
              </a:r>
              <a:r>
                <a:rPr lang="ko-KR" altLang="en-US" sz="1000" err="1" smtClean="0"/>
                <a:t>썸네일</a:t>
              </a:r>
              <a:r>
                <a:rPr lang="ko-KR" altLang="en-US" sz="1000" smtClean="0"/>
                <a:t> 만들기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6876256" y="2323912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8217" y="249289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641589" y="909927"/>
            <a:ext cx="1749659" cy="130585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921509" y="1763759"/>
            <a:ext cx="1440160" cy="136721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172985" y="1946024"/>
            <a:ext cx="576064" cy="2154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버튼</a:t>
            </a:r>
            <a:r>
              <a:rPr lang="en-US" altLang="ko-KR" sz="800" smtClean="0"/>
              <a:t> UI</a:t>
            </a:r>
            <a:endParaRPr lang="ko-KR" altLang="en-US" sz="800"/>
          </a:p>
        </p:txBody>
      </p:sp>
      <p:cxnSp>
        <p:nvCxnSpPr>
          <p:cNvPr id="52" name="꺾인 연결선 51"/>
          <p:cNvCxnSpPr>
            <a:endCxn id="50" idx="2"/>
          </p:cNvCxnSpPr>
          <p:nvPr/>
        </p:nvCxnSpPr>
        <p:spPr>
          <a:xfrm rot="10800000">
            <a:off x="3641590" y="1900480"/>
            <a:ext cx="481829" cy="15326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4" descr="C:\Users\smcube\Desktop\캡쳐\K-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42" y="2564904"/>
            <a:ext cx="2109626" cy="936104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stCxn id="55" idx="2"/>
          </p:cNvCxnSpPr>
          <p:nvPr/>
        </p:nvCxnSpPr>
        <p:spPr>
          <a:xfrm>
            <a:off x="1657155" y="3501008"/>
            <a:ext cx="0" cy="384573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57155" y="3573016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smtClean="0">
                <a:solidFill>
                  <a:schemeClr val="tx2"/>
                </a:solidFill>
              </a:rPr>
              <a:t>전송 버튼 클릭</a:t>
            </a:r>
            <a:endParaRPr lang="ko-KR" altLang="en-US" sz="1000" b="1">
              <a:solidFill>
                <a:schemeClr val="tx2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78573" y="980728"/>
            <a:ext cx="195792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name </a:t>
            </a:r>
            <a:r>
              <a:rPr lang="ko-KR" altLang="en-US" sz="900" smtClean="0"/>
              <a:t>속성을 </a:t>
            </a:r>
            <a:r>
              <a:rPr lang="en-US" altLang="ko-KR" sz="900" err="1" smtClean="0"/>
              <a:t>cubeImageThumbnailSize</a:t>
            </a:r>
            <a:r>
              <a:rPr lang="en-US" altLang="ko-KR" sz="900"/>
              <a:t> </a:t>
            </a:r>
            <a:r>
              <a:rPr lang="ko-KR" altLang="en-US" sz="900" smtClean="0"/>
              <a:t>라고 지정한 후 </a:t>
            </a:r>
            <a:r>
              <a:rPr lang="en-US" altLang="ko-KR" sz="900" smtClean="0"/>
              <a:t>value </a:t>
            </a:r>
            <a:r>
              <a:rPr lang="ko-KR" altLang="en-US" sz="900" smtClean="0"/>
              <a:t>속성에 </a:t>
            </a:r>
            <a:r>
              <a:rPr lang="en-US" altLang="ko-KR" sz="900" smtClean="0"/>
              <a:t>“,”</a:t>
            </a:r>
            <a:r>
              <a:rPr lang="ko-KR" altLang="en-US" sz="900" smtClean="0"/>
              <a:t>를 </a:t>
            </a:r>
            <a:r>
              <a:rPr lang="ko-KR" altLang="en-US" sz="900" err="1" smtClean="0"/>
              <a:t>구분자로</a:t>
            </a:r>
            <a:r>
              <a:rPr lang="ko-KR" altLang="en-US" sz="900" smtClean="0"/>
              <a:t> </a:t>
            </a:r>
            <a:r>
              <a:rPr lang="ko-KR" altLang="en-US" sz="900" err="1" smtClean="0"/>
              <a:t>썸네일의</a:t>
            </a:r>
            <a:r>
              <a:rPr lang="ko-KR" altLang="en-US" sz="900" smtClean="0"/>
              <a:t> 가로 사이즈를 지정해 주면 원하는 크기의 </a:t>
            </a:r>
            <a:r>
              <a:rPr lang="ko-KR" altLang="en-US" sz="900" err="1" smtClean="0"/>
              <a:t>썸네일</a:t>
            </a:r>
            <a:r>
              <a:rPr lang="ko-KR" altLang="en-US" sz="900" smtClean="0"/>
              <a:t> 생성</a:t>
            </a:r>
            <a:endParaRPr lang="en-US" altLang="ko-KR" sz="900" smtClean="0"/>
          </a:p>
        </p:txBody>
      </p:sp>
      <p:sp>
        <p:nvSpPr>
          <p:cNvPr id="60" name="TextBox 59"/>
          <p:cNvSpPr txBox="1"/>
          <p:nvPr/>
        </p:nvSpPr>
        <p:spPr>
          <a:xfrm>
            <a:off x="7078573" y="2276872"/>
            <a:ext cx="19579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Return </a:t>
            </a:r>
            <a:r>
              <a:rPr lang="ko-KR" altLang="en-US" sz="1000" smtClean="0"/>
              <a:t>된 값</a:t>
            </a:r>
            <a:endParaRPr lang="en-US" altLang="ko-KR" sz="1000" smtClean="0"/>
          </a:p>
          <a:p>
            <a:r>
              <a:rPr lang="en-US" altLang="ko-KR" sz="900" smtClean="0"/>
              <a:t>- UUID</a:t>
            </a:r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실제 경로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저장된 경로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저장된 파일 이름</a:t>
            </a:r>
            <a:endParaRPr lang="en-US" altLang="ko-KR" sz="900" smtClean="0"/>
          </a:p>
          <a:p>
            <a:r>
              <a:rPr lang="en-US" altLang="ko-KR" sz="900" smtClean="0"/>
              <a:t>- </a:t>
            </a:r>
            <a:r>
              <a:rPr lang="ko-KR" altLang="en-US" sz="900" smtClean="0"/>
              <a:t>보여질 파일 이름</a:t>
            </a:r>
            <a:endParaRPr lang="en-US" altLang="ko-KR" sz="900" smtClean="0"/>
          </a:p>
          <a:p>
            <a:pPr marL="171450" indent="-171450">
              <a:buFontTx/>
              <a:buChar char="-"/>
            </a:pPr>
            <a:endParaRPr lang="en-US" altLang="ko-KR" sz="900"/>
          </a:p>
          <a:p>
            <a:r>
              <a:rPr lang="ko-KR" altLang="en-US" sz="900" smtClean="0"/>
              <a:t>정의해 준 </a:t>
            </a:r>
            <a:r>
              <a:rPr lang="en-US" altLang="ko-KR" sz="900" smtClean="0"/>
              <a:t>Pixel </a:t>
            </a:r>
            <a:r>
              <a:rPr lang="ko-KR" altLang="en-US" sz="900" smtClean="0"/>
              <a:t>이 </a:t>
            </a:r>
            <a:r>
              <a:rPr lang="en-US" altLang="ko-KR" sz="900" smtClean="0"/>
              <a:t>width </a:t>
            </a:r>
            <a:r>
              <a:rPr lang="ko-KR" altLang="en-US" sz="900" smtClean="0"/>
              <a:t>속성에 적용된 </a:t>
            </a:r>
            <a:r>
              <a:rPr lang="ko-KR" altLang="en-US" sz="900" err="1" smtClean="0"/>
              <a:t>썸네일을</a:t>
            </a:r>
            <a:r>
              <a:rPr lang="ko-KR" altLang="en-US" sz="900" smtClean="0"/>
              <a:t> 보여줌</a:t>
            </a:r>
            <a:endParaRPr lang="en-US" altLang="ko-KR" sz="900"/>
          </a:p>
        </p:txBody>
      </p:sp>
      <p:sp>
        <p:nvSpPr>
          <p:cNvPr id="54" name="직사각형 53"/>
          <p:cNvSpPr/>
          <p:nvPr/>
        </p:nvSpPr>
        <p:spPr>
          <a:xfrm>
            <a:off x="2119752" y="1184639"/>
            <a:ext cx="3271495" cy="136721"/>
          </a:xfrm>
          <a:prstGeom prst="rect">
            <a:avLst/>
          </a:prstGeom>
          <a:solidFill>
            <a:srgbClr val="FF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smcube\Desktop\캡쳐\K-4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42" y="3916615"/>
            <a:ext cx="3090224" cy="2708920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mcube\Desktop\캡쳐\K-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0" y="1067948"/>
            <a:ext cx="6182218" cy="70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엑셀 업로드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엑셀 데이터를 </a:t>
              </a:r>
              <a:r>
                <a:rPr lang="en-US" altLang="ko-KR" sz="1000" smtClean="0"/>
                <a:t>Database</a:t>
              </a:r>
              <a:r>
                <a:rPr lang="ko-KR" altLang="en-US" sz="1000" smtClean="0"/>
                <a:t>에 업로드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112526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179512" y="234888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921509" y="1519123"/>
            <a:ext cx="1440160" cy="136721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4172985" y="1701388"/>
            <a:ext cx="576064" cy="21544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800" smtClean="0"/>
              <a:t>버튼</a:t>
            </a:r>
            <a:r>
              <a:rPr lang="en-US" altLang="ko-KR" sz="800" smtClean="0"/>
              <a:t> UI</a:t>
            </a:r>
            <a:endParaRPr lang="ko-KR" altLang="en-US" sz="800"/>
          </a:p>
        </p:txBody>
      </p:sp>
      <p:cxnSp>
        <p:nvCxnSpPr>
          <p:cNvPr id="52" name="꺾인 연결선 51"/>
          <p:cNvCxnSpPr>
            <a:endCxn id="50" idx="2"/>
          </p:cNvCxnSpPr>
          <p:nvPr/>
        </p:nvCxnSpPr>
        <p:spPr>
          <a:xfrm rot="10800000">
            <a:off x="3641590" y="1655844"/>
            <a:ext cx="481829" cy="15326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078573" y="980728"/>
            <a:ext cx="19579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HTML </a:t>
            </a:r>
            <a:r>
              <a:rPr lang="ko-KR" altLang="en-US" sz="1000" smtClean="0"/>
              <a:t>태그 작성</a:t>
            </a:r>
            <a:endParaRPr lang="en-US" altLang="ko-KR" sz="1000" smtClean="0"/>
          </a:p>
          <a:p>
            <a:r>
              <a:rPr lang="en-US" altLang="ko-KR" sz="1000" smtClean="0"/>
              <a:t>upload </a:t>
            </a:r>
            <a:r>
              <a:rPr lang="ko-KR" altLang="en-US" sz="1000" smtClean="0"/>
              <a:t>할 파일을 </a:t>
            </a:r>
            <a:r>
              <a:rPr lang="en-US" altLang="ko-KR" sz="1000" smtClean="0"/>
              <a:t>&lt;form&gt; </a:t>
            </a:r>
            <a:r>
              <a:rPr lang="ko-KR" altLang="en-US" sz="1000" smtClean="0"/>
              <a:t>태그로 감싸 준 뒤 </a:t>
            </a:r>
            <a:r>
              <a:rPr lang="en-US" altLang="ko-KR" sz="900" err="1">
                <a:solidFill>
                  <a:srgbClr val="FF0000"/>
                </a:solidFill>
              </a:rPr>
              <a:t>enctype</a:t>
            </a:r>
            <a:r>
              <a:rPr lang="en-US" altLang="ko-KR" sz="900">
                <a:solidFill>
                  <a:srgbClr val="FF0000"/>
                </a:solidFill>
              </a:rPr>
              <a:t>="</a:t>
            </a:r>
            <a:r>
              <a:rPr lang="en-US" altLang="ko-KR" sz="900" smtClean="0">
                <a:solidFill>
                  <a:srgbClr val="FF0000"/>
                </a:solidFill>
              </a:rPr>
              <a:t>multipart/form-data“ </a:t>
            </a:r>
            <a:r>
              <a:rPr lang="ko-KR" altLang="en-US" sz="1000" smtClean="0"/>
              <a:t>로</a:t>
            </a:r>
            <a:r>
              <a:rPr lang="en-US" altLang="ko-KR" sz="1000"/>
              <a:t> </a:t>
            </a:r>
            <a:r>
              <a:rPr lang="ko-KR" altLang="en-US" sz="1000" smtClean="0"/>
              <a:t>선언해 준다</a:t>
            </a:r>
            <a:r>
              <a:rPr lang="en-US" altLang="ko-KR" sz="1000" smtClean="0"/>
              <a:t>.</a:t>
            </a:r>
          </a:p>
          <a:p>
            <a:r>
              <a:rPr lang="en-US" altLang="ko-KR" sz="1000" smtClean="0"/>
              <a:t>action </a:t>
            </a:r>
            <a:r>
              <a:rPr lang="ko-KR" altLang="en-US" sz="1000" smtClean="0"/>
              <a:t>은 다음과 같은 규칙으로 선언해 준다</a:t>
            </a:r>
            <a:r>
              <a:rPr lang="en-US" altLang="ko-KR" sz="1000" smtClean="0"/>
              <a:t>.</a:t>
            </a:r>
            <a:endParaRPr lang="en-US" altLang="ko-KR" sz="1000"/>
          </a:p>
          <a:p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action </a:t>
            </a:r>
            <a:r>
              <a:rPr lang="ko-KR" altLang="en-US" sz="900" b="1" smtClean="0">
                <a:solidFill>
                  <a:schemeClr val="tx2"/>
                </a:solidFill>
              </a:rPr>
              <a:t>선언 규칙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/>
              <a:t>action=“/cubefw/name space</a:t>
            </a:r>
          </a:p>
          <a:p>
            <a:r>
              <a:rPr lang="en-US" altLang="ko-KR" sz="900" b="1" smtClean="0"/>
              <a:t>/</a:t>
            </a:r>
            <a:r>
              <a:rPr lang="en-US" altLang="ko-KR" sz="900" b="1" err="1" smtClean="0"/>
              <a:t>sql</a:t>
            </a:r>
            <a:r>
              <a:rPr lang="en-US" altLang="ko-KR" sz="900" b="1" smtClean="0"/>
              <a:t> id /</a:t>
            </a:r>
            <a:r>
              <a:rPr lang="en-US" altLang="ko-KR" sz="900" b="1" err="1" smtClean="0"/>
              <a:t>cubeUp</a:t>
            </a:r>
            <a:r>
              <a:rPr lang="en-US" altLang="ko-KR" sz="900" b="1" smtClean="0"/>
              <a:t>/</a:t>
            </a:r>
            <a:r>
              <a:rPr lang="en-US" altLang="ko-KR" sz="900" b="1" err="1" smtClean="0"/>
              <a:t>excel.cube</a:t>
            </a:r>
            <a:r>
              <a:rPr lang="en-US" altLang="ko-KR" sz="900" b="1" smtClean="0"/>
              <a:t>”</a:t>
            </a:r>
          </a:p>
          <a:p>
            <a:r>
              <a:rPr lang="ko-KR" altLang="en-US" sz="900" smtClean="0"/>
              <a:t>오른쪽</a:t>
            </a:r>
            <a:r>
              <a:rPr lang="en-US" altLang="ko-KR" sz="900" smtClean="0"/>
              <a:t>(</a:t>
            </a:r>
            <a:r>
              <a:rPr lang="ko-KR" altLang="en-US" sz="900" smtClean="0"/>
              <a:t>끝</a:t>
            </a:r>
            <a:r>
              <a:rPr lang="en-US" altLang="ko-KR" sz="900" smtClean="0"/>
              <a:t>)</a:t>
            </a:r>
            <a:r>
              <a:rPr lang="ko-KR" altLang="en-US" sz="900" smtClean="0"/>
              <a:t>에서 </a:t>
            </a:r>
            <a:r>
              <a:rPr lang="ko-KR" altLang="en-US" sz="900" err="1" smtClean="0"/>
              <a:t>두번째</a:t>
            </a:r>
            <a:r>
              <a:rPr lang="ko-KR" altLang="en-US" sz="900" smtClean="0"/>
              <a:t> 위치에는 반드시 </a:t>
            </a:r>
            <a:r>
              <a:rPr lang="en-US" altLang="ko-KR" sz="900" err="1" smtClean="0"/>
              <a:t>cubeUp</a:t>
            </a:r>
            <a:r>
              <a:rPr lang="ko-KR" altLang="en-US" sz="900" smtClean="0"/>
              <a:t>이라고 </a:t>
            </a:r>
            <a:r>
              <a:rPr lang="ko-KR" altLang="en-US" sz="900" err="1" smtClean="0"/>
              <a:t>지정해야함</a:t>
            </a:r>
            <a:r>
              <a:rPr lang="en-US" altLang="ko-KR" sz="900" smtClean="0"/>
              <a:t>.</a:t>
            </a:r>
          </a:p>
          <a:p>
            <a:r>
              <a:rPr lang="ko-KR" altLang="en-US" sz="800" smtClean="0"/>
              <a:t>엑셀</a:t>
            </a:r>
            <a:r>
              <a:rPr lang="en-US" altLang="ko-KR" sz="800" smtClean="0"/>
              <a:t> </a:t>
            </a:r>
            <a:r>
              <a:rPr lang="ko-KR" altLang="en-US" sz="800" smtClean="0"/>
              <a:t>파일 데이터를 테이블에 </a:t>
            </a:r>
            <a:r>
              <a:rPr lang="en-US" altLang="ko-KR" sz="800" smtClean="0"/>
              <a:t>Insert.</a:t>
            </a:r>
          </a:p>
          <a:p>
            <a:r>
              <a:rPr lang="ko-KR" altLang="en-US" sz="800" smtClean="0"/>
              <a:t>엑셀</a:t>
            </a:r>
            <a:r>
              <a:rPr lang="en-US" altLang="ko-KR" sz="800" smtClean="0"/>
              <a:t> </a:t>
            </a:r>
            <a:r>
              <a:rPr lang="ko-KR" altLang="en-US" sz="800" smtClean="0"/>
              <a:t>데이터 </a:t>
            </a:r>
            <a:r>
              <a:rPr lang="en-US" altLang="ko-KR" sz="800" smtClean="0"/>
              <a:t>header</a:t>
            </a:r>
            <a:r>
              <a:rPr lang="ko-KR" altLang="en-US" sz="800" smtClean="0"/>
              <a:t>와 칼럼 명을 </a:t>
            </a:r>
            <a:r>
              <a:rPr lang="ko-KR" altLang="en-US" sz="800" err="1" smtClean="0"/>
              <a:t>매핑</a:t>
            </a:r>
            <a:r>
              <a:rPr lang="ko-KR" altLang="en-US" sz="800" smtClean="0"/>
              <a:t> 시켜줘야 함</a:t>
            </a:r>
            <a:r>
              <a:rPr lang="en-US" altLang="ko-KR" sz="800" smtClean="0"/>
              <a:t>.</a:t>
            </a:r>
          </a:p>
          <a:p>
            <a:endParaRPr lang="en-US" altLang="ko-KR" sz="800" smtClean="0"/>
          </a:p>
          <a:p>
            <a:r>
              <a:rPr lang="en-US" altLang="ko-KR" sz="800" smtClean="0"/>
              <a:t>-</a:t>
            </a:r>
            <a:r>
              <a:rPr lang="ko-KR" altLang="en-US" sz="800" smtClean="0"/>
              <a:t>참고 소스 </a:t>
            </a:r>
            <a:r>
              <a:rPr lang="en-US" altLang="ko-KR" sz="800" smtClean="0"/>
              <a:t>: </a:t>
            </a:r>
            <a:r>
              <a:rPr lang="en-US" altLang="ko-KR" sz="800" err="1" smtClean="0"/>
              <a:t>src</a:t>
            </a:r>
            <a:r>
              <a:rPr lang="en-US" altLang="ko-KR" sz="800" smtClean="0"/>
              <a:t>/com/</a:t>
            </a:r>
            <a:r>
              <a:rPr lang="en-US" altLang="ko-KR" sz="800" err="1" smtClean="0"/>
              <a:t>cubefw</a:t>
            </a:r>
            <a:r>
              <a:rPr lang="en-US" altLang="ko-KR" sz="800" smtClean="0"/>
              <a:t>/common/controller/</a:t>
            </a:r>
          </a:p>
          <a:p>
            <a:r>
              <a:rPr lang="en-US" altLang="ko-KR" sz="800" smtClean="0"/>
              <a:t>CubeCommonController.java</a:t>
            </a:r>
          </a:p>
        </p:txBody>
      </p:sp>
      <p:pic>
        <p:nvPicPr>
          <p:cNvPr id="2051" name="Picture 3" descr="C:\Users\smcube\Desktop\캡쳐\K-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41" y="2348880"/>
            <a:ext cx="3966133" cy="164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타원 60"/>
          <p:cNvSpPr/>
          <p:nvPr/>
        </p:nvSpPr>
        <p:spPr>
          <a:xfrm>
            <a:off x="6876256" y="4077072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092280" y="4017838"/>
            <a:ext cx="1957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엑셀 데이터를 </a:t>
            </a:r>
            <a:r>
              <a:rPr lang="en-US" altLang="ko-KR" sz="900" smtClean="0"/>
              <a:t>Insert </a:t>
            </a:r>
            <a:r>
              <a:rPr lang="ko-KR" altLang="en-US" sz="900" smtClean="0"/>
              <a:t>하는 </a:t>
            </a:r>
            <a:r>
              <a:rPr lang="en-US" altLang="ko-KR" sz="900" smtClean="0"/>
              <a:t>Ajax </a:t>
            </a:r>
            <a:r>
              <a:rPr lang="ko-KR" altLang="en-US" sz="900" smtClean="0"/>
              <a:t>가 끝난 후 </a:t>
            </a:r>
            <a:r>
              <a:rPr lang="en-US" altLang="ko-KR" sz="900" smtClean="0"/>
              <a:t>insert</a:t>
            </a:r>
            <a:r>
              <a:rPr lang="ko-KR" altLang="en-US" sz="900" smtClean="0"/>
              <a:t>에 성공하면 저장된 건수가 팝업으로 뜨고</a:t>
            </a:r>
            <a:r>
              <a:rPr lang="en-US" altLang="ko-KR" sz="900" smtClean="0"/>
              <a:t>, </a:t>
            </a:r>
            <a:r>
              <a:rPr lang="ko-KR" altLang="en-US" sz="900" smtClean="0"/>
              <a:t>실패 할 경우 실패 메시지가 뜬다</a:t>
            </a:r>
            <a:r>
              <a:rPr lang="en-US" altLang="ko-KR" sz="900" smtClean="0"/>
              <a:t>.</a:t>
            </a:r>
            <a:endParaRPr lang="en-US" altLang="ko-KR" sz="900"/>
          </a:p>
          <a:p>
            <a:r>
              <a:rPr lang="ko-KR" altLang="en-US" sz="900" smtClean="0"/>
              <a:t>엑셀 칼럼과 실제 </a:t>
            </a:r>
            <a:r>
              <a:rPr lang="en-US" altLang="ko-KR" sz="900" smtClean="0"/>
              <a:t>Database </a:t>
            </a:r>
            <a:r>
              <a:rPr lang="ko-KR" altLang="en-US" sz="900" smtClean="0"/>
              <a:t>칼럼이 다를 경우 </a:t>
            </a:r>
            <a:r>
              <a:rPr lang="en-US" altLang="ko-KR" sz="900" smtClean="0"/>
              <a:t>insert</a:t>
            </a:r>
            <a:r>
              <a:rPr lang="ko-KR" altLang="en-US" sz="900" smtClean="0"/>
              <a:t>에 실패한다</a:t>
            </a:r>
            <a:r>
              <a:rPr lang="en-US" altLang="ko-KR" sz="900" smtClean="0"/>
              <a:t>.</a:t>
            </a:r>
          </a:p>
        </p:txBody>
      </p:sp>
      <p:pic>
        <p:nvPicPr>
          <p:cNvPr id="2052" name="Picture 4" descr="C:\Users\smcube\Desktop\캡쳐\K-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91" y="4509120"/>
            <a:ext cx="2840030" cy="28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타원 62"/>
          <p:cNvSpPr/>
          <p:nvPr/>
        </p:nvSpPr>
        <p:spPr>
          <a:xfrm>
            <a:off x="179512" y="45091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6876256" y="522920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092280" y="5229200"/>
            <a:ext cx="19579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smtClean="0"/>
              <a:t>엑셀 데이터 업로드 화면</a:t>
            </a:r>
            <a:endParaRPr lang="en-US" altLang="ko-KR" sz="900" smtClean="0"/>
          </a:p>
        </p:txBody>
      </p:sp>
    </p:spTree>
    <p:extLst>
      <p:ext uri="{BB962C8B-B14F-4D97-AF65-F5344CB8AC3E}">
        <p14:creationId xmlns:p14="http://schemas.microsoft.com/office/powerpoint/2010/main" val="198241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smcube\Desktop\캡쳐\K-4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50" y="6027173"/>
            <a:ext cx="5900558" cy="681679"/>
          </a:xfrm>
          <a:prstGeom prst="rect">
            <a:avLst/>
          </a:prstGeom>
          <a:noFill/>
          <a:ln w="127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smcube\Desktop\캡쳐\K-4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61" y="2407518"/>
            <a:ext cx="4675094" cy="339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smcube\Desktop\캡쳐\K-4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61" y="899924"/>
            <a:ext cx="6064305" cy="123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그룹 37"/>
          <p:cNvGrpSpPr/>
          <p:nvPr/>
        </p:nvGrpSpPr>
        <p:grpSpPr>
          <a:xfrm>
            <a:off x="32448" y="35496"/>
            <a:ext cx="9089762" cy="6777880"/>
            <a:chOff x="32448" y="35496"/>
            <a:chExt cx="9089762" cy="6777880"/>
          </a:xfrm>
        </p:grpSpPr>
        <p:sp>
          <p:nvSpPr>
            <p:cNvPr id="5" name="TextBox 4"/>
            <p:cNvSpPr txBox="1"/>
            <p:nvPr/>
          </p:nvSpPr>
          <p:spPr>
            <a:xfrm>
              <a:off x="914850" y="455100"/>
              <a:ext cx="24139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List </a:t>
              </a:r>
              <a:r>
                <a:rPr lang="ko-KR" altLang="en-US" sz="1000" smtClean="0"/>
                <a:t>불러오기</a:t>
              </a:r>
              <a:endParaRPr lang="ko-KR" altLang="en-US" sz="10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07007" y="455101"/>
              <a:ext cx="49152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Database </a:t>
              </a:r>
              <a:r>
                <a:rPr lang="ko-KR" altLang="en-US" sz="1000" smtClean="0"/>
                <a:t>에 있는 내용을 </a:t>
              </a:r>
              <a:r>
                <a:rPr lang="en-US" altLang="ko-KR" sz="1000" smtClean="0"/>
                <a:t>List</a:t>
              </a:r>
              <a:r>
                <a:rPr lang="ko-KR" altLang="en-US" sz="1000" smtClean="0"/>
                <a:t>로 불러와 </a:t>
              </a:r>
              <a:r>
                <a:rPr lang="en-US" altLang="ko-KR" sz="1000" smtClean="0"/>
                <a:t>Table</a:t>
              </a:r>
              <a:r>
                <a:rPr lang="ko-KR" altLang="en-US" sz="1000" smtClean="0"/>
                <a:t>에 자동으로 </a:t>
              </a:r>
              <a:r>
                <a:rPr lang="en-US" altLang="ko-KR" sz="1000" smtClean="0"/>
                <a:t>Bind</a:t>
              </a:r>
              <a:endParaRPr lang="ko-KR" altLang="en-US" sz="100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2448" y="35496"/>
              <a:ext cx="9085673" cy="6777880"/>
              <a:chOff x="34724" y="35496"/>
              <a:chExt cx="6788552" cy="9073780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34724" y="35496"/>
                <a:ext cx="6788552" cy="9073780"/>
                <a:chOff x="34724" y="35496"/>
                <a:chExt cx="6788552" cy="9073780"/>
              </a:xfrm>
            </p:grpSpPr>
            <p:grpSp>
              <p:nvGrpSpPr>
                <p:cNvPr id="10" name="그룹 9"/>
                <p:cNvGrpSpPr/>
                <p:nvPr/>
              </p:nvGrpSpPr>
              <p:grpSpPr>
                <a:xfrm>
                  <a:off x="34724" y="35496"/>
                  <a:ext cx="6788552" cy="9073780"/>
                  <a:chOff x="34724" y="35496"/>
                  <a:chExt cx="6788552" cy="9073780"/>
                </a:xfrm>
              </p:grpSpPr>
              <p:grpSp>
                <p:nvGrpSpPr>
                  <p:cNvPr id="12" name="그룹 11"/>
                  <p:cNvGrpSpPr/>
                  <p:nvPr/>
                </p:nvGrpSpPr>
                <p:grpSpPr>
                  <a:xfrm>
                    <a:off x="34724" y="35496"/>
                    <a:ext cx="6788552" cy="9073780"/>
                    <a:chOff x="34724" y="35496"/>
                    <a:chExt cx="6788552" cy="9073780"/>
                  </a:xfrm>
                </p:grpSpPr>
                <p:sp>
                  <p:nvSpPr>
                    <p:cNvPr id="17" name="직사각형 16"/>
                    <p:cNvSpPr/>
                    <p:nvPr/>
                  </p:nvSpPr>
                  <p:spPr>
                    <a:xfrm>
                      <a:off x="34724" y="35496"/>
                      <a:ext cx="6778652" cy="907378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cxnSp>
                  <p:nvCxnSpPr>
                    <p:cNvPr id="18" name="직선 연결선 17"/>
                    <p:cNvCxnSpPr/>
                    <p:nvPr/>
                  </p:nvCxnSpPr>
                  <p:spPr>
                    <a:xfrm>
                      <a:off x="34724" y="611560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9" name="TextBox 18"/>
                    <p:cNvSpPr txBox="1"/>
                    <p:nvPr/>
                  </p:nvSpPr>
                  <p:spPr>
                    <a:xfrm>
                      <a:off x="60526" y="248191"/>
                      <a:ext cx="2376264" cy="4120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fontAlgn="base"/>
                      <a:r>
                        <a:rPr lang="en-US" altLang="ko-KR" sz="1400" b="1" smtClean="0"/>
                        <a:t>Cube </a:t>
                      </a:r>
                      <a:r>
                        <a:rPr lang="en-US" altLang="ko-KR" sz="1400" b="1" err="1" smtClean="0"/>
                        <a:t>Framewrok</a:t>
                      </a:r>
                      <a:r>
                        <a:rPr lang="en-US" altLang="ko-KR" sz="1400" b="1" smtClean="0"/>
                        <a:t> Reference</a:t>
                      </a:r>
                      <a:endParaRPr lang="en-US" altLang="ko-KR" sz="1400" b="1"/>
                    </a:p>
                  </p:txBody>
                </p:sp>
                <p:sp>
                  <p:nvSpPr>
                    <p:cNvPr id="20" name="TextBox 19"/>
                    <p:cNvSpPr txBox="1"/>
                    <p:nvPr/>
                  </p:nvSpPr>
                  <p:spPr>
                    <a:xfrm>
                      <a:off x="68478" y="47137"/>
                      <a:ext cx="1424258" cy="2308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z="900" smtClean="0"/>
                        <a:t>Document Title</a:t>
                      </a:r>
                      <a:endParaRPr lang="ko-KR" altLang="en-US" sz="900"/>
                    </a:p>
                  </p:txBody>
                </p:sp>
                <p:cxnSp>
                  <p:nvCxnSpPr>
                    <p:cNvPr id="21" name="직선 연결선 20"/>
                    <p:cNvCxnSpPr/>
                    <p:nvPr/>
                  </p:nvCxnSpPr>
                  <p:spPr>
                    <a:xfrm>
                      <a:off x="2492896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직선 연결선 21"/>
                    <p:cNvCxnSpPr/>
                    <p:nvPr/>
                  </p:nvCxnSpPr>
                  <p:spPr>
                    <a:xfrm>
                      <a:off x="2502421" y="325321"/>
                      <a:ext cx="431095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직선 연결선 22"/>
                    <p:cNvCxnSpPr/>
                    <p:nvPr/>
                  </p:nvCxnSpPr>
                  <p:spPr>
                    <a:xfrm>
                      <a:off x="3140968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직선 연결선 23"/>
                    <p:cNvCxnSpPr/>
                    <p:nvPr/>
                  </p:nvCxnSpPr>
                  <p:spPr>
                    <a:xfrm>
                      <a:off x="4437112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직선 연결선 24"/>
                    <p:cNvCxnSpPr/>
                    <p:nvPr/>
                  </p:nvCxnSpPr>
                  <p:spPr>
                    <a:xfrm>
                      <a:off x="5085184" y="35496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6" name="TextBox 25"/>
                    <p:cNvSpPr txBox="1"/>
                    <p:nvPr/>
                  </p:nvSpPr>
                  <p:spPr>
                    <a:xfrm>
                      <a:off x="2502421" y="67184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소속</a:t>
                      </a:r>
                      <a:endParaRPr lang="ko-KR" altLang="en-US" sz="1000"/>
                    </a:p>
                  </p:txBody>
                </p:sp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2492896" y="351930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</a:t>
                      </a:r>
                      <a:r>
                        <a:rPr lang="ko-KR" altLang="en-US" sz="1000"/>
                        <a:t>자</a:t>
                      </a:r>
                    </a:p>
                  </p:txBody>
                </p:sp>
                <p:sp>
                  <p:nvSpPr>
                    <p:cNvPr id="28" name="TextBox 27"/>
                    <p:cNvSpPr txBox="1"/>
                    <p:nvPr/>
                  </p:nvSpPr>
                  <p:spPr>
                    <a:xfrm>
                      <a:off x="4441874" y="60431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작성일</a:t>
                      </a:r>
                      <a:endParaRPr lang="en-US" altLang="ko-KR" sz="1000" smtClean="0"/>
                    </a:p>
                  </p:txBody>
                </p:sp>
                <p:sp>
                  <p:nvSpPr>
                    <p:cNvPr id="29" name="TextBox 28"/>
                    <p:cNvSpPr txBox="1"/>
                    <p:nvPr/>
                  </p:nvSpPr>
                  <p:spPr>
                    <a:xfrm>
                      <a:off x="4432349" y="345177"/>
                      <a:ext cx="638547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검토자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0" name="직선 연결선 29"/>
                    <p:cNvCxnSpPr/>
                    <p:nvPr/>
                  </p:nvCxnSpPr>
                  <p:spPr>
                    <a:xfrm>
                      <a:off x="6309320" y="47137"/>
                      <a:ext cx="0" cy="564423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1" name="TextBox 30"/>
                    <p:cNvSpPr txBox="1"/>
                    <p:nvPr/>
                  </p:nvSpPr>
                  <p:spPr>
                    <a:xfrm>
                      <a:off x="6318845" y="58130"/>
                      <a:ext cx="494531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확인</a:t>
                      </a:r>
                      <a:endParaRPr lang="ko-KR" altLang="en-US" sz="1000"/>
                    </a:p>
                  </p:txBody>
                </p:sp>
                <p:cxnSp>
                  <p:nvCxnSpPr>
                    <p:cNvPr id="32" name="직선 연결선 31"/>
                    <p:cNvCxnSpPr/>
                    <p:nvPr/>
                  </p:nvCxnSpPr>
                  <p:spPr>
                    <a:xfrm>
                      <a:off x="44624" y="899592"/>
                      <a:ext cx="6778652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직선 연결선 32"/>
                    <p:cNvCxnSpPr/>
                    <p:nvPr/>
                  </p:nvCxnSpPr>
                  <p:spPr>
                    <a:xfrm>
                      <a:off x="692696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4" name="TextBox 33"/>
                    <p:cNvSpPr txBox="1"/>
                    <p:nvPr/>
                  </p:nvSpPr>
                  <p:spPr>
                    <a:xfrm>
                      <a:off x="60527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제</a:t>
                      </a:r>
                      <a:r>
                        <a:rPr lang="ko-KR" altLang="en-US" sz="1000"/>
                        <a:t>목</a:t>
                      </a:r>
                    </a:p>
                  </p:txBody>
                </p:sp>
                <p:cxnSp>
                  <p:nvCxnSpPr>
                    <p:cNvPr id="35" name="직선 연결선 34"/>
                    <p:cNvCxnSpPr/>
                    <p:nvPr/>
                  </p:nvCxnSpPr>
                  <p:spPr>
                    <a:xfrm>
                      <a:off x="2492896" y="611559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직선 연결선 35"/>
                    <p:cNvCxnSpPr/>
                    <p:nvPr/>
                  </p:nvCxnSpPr>
                  <p:spPr>
                    <a:xfrm>
                      <a:off x="3142652" y="611560"/>
                      <a:ext cx="0" cy="28803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37" name="TextBox 36"/>
                    <p:cNvSpPr txBox="1"/>
                    <p:nvPr/>
                  </p:nvSpPr>
                  <p:spPr>
                    <a:xfrm>
                      <a:off x="2499273" y="632465"/>
                      <a:ext cx="632170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000" smtClean="0"/>
                        <a:t>설명</a:t>
                      </a:r>
                      <a:endParaRPr lang="ko-KR" altLang="en-US" sz="1000"/>
                    </a:p>
                  </p:txBody>
                </p:sp>
              </p:grp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142652" y="60845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 err="1" smtClean="0"/>
                      <a:t>SMCube</a:t>
                    </a:r>
                    <a:r>
                      <a:rPr lang="en-US" altLang="ko-KR" sz="900" smtClean="0"/>
                      <a:t> </a:t>
                    </a:r>
                    <a:r>
                      <a:rPr lang="ko-KR" altLang="en-US" sz="900" err="1" smtClean="0"/>
                      <a:t>기술지원팀</a:t>
                    </a:r>
                    <a:endParaRPr lang="ko-KR" altLang="en-US" sz="900"/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42652" y="338614"/>
                    <a:ext cx="1299222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김호정 대리</a:t>
                    </a:r>
                    <a:endParaRPr lang="ko-KR" altLang="en-US" sz="900"/>
                  </a:p>
                </p:txBody>
              </p:sp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5080421" y="330920"/>
                    <a:ext cx="1228899" cy="2308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smtClean="0"/>
                      <a:t>송성일 대표</a:t>
                    </a:r>
                    <a:endParaRPr lang="ko-KR" altLang="en-US" sz="900"/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5076576" y="47716"/>
                    <a:ext cx="1228899" cy="30902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900"/>
                      <a:t>2012-11-13</a:t>
                    </a:r>
                    <a:endParaRPr lang="ko-KR" altLang="en-US" sz="900"/>
                  </a:p>
                </p:txBody>
              </p:sp>
            </p:grpSp>
            <p:cxnSp>
              <p:nvCxnSpPr>
                <p:cNvPr id="11" name="직선 연결선 10"/>
                <p:cNvCxnSpPr/>
                <p:nvPr/>
              </p:nvCxnSpPr>
              <p:spPr>
                <a:xfrm>
                  <a:off x="5085184" y="899592"/>
                  <a:ext cx="0" cy="82096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5085184" y="912342"/>
                <a:ext cx="98737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800" b="1" smtClean="0"/>
                  <a:t>상세 설명</a:t>
                </a:r>
                <a:endParaRPr lang="ko-KR" altLang="en-US" sz="800" b="1"/>
              </a:p>
            </p:txBody>
          </p:sp>
        </p:grpSp>
      </p:grpSp>
      <p:sp>
        <p:nvSpPr>
          <p:cNvPr id="47" name="타원 46"/>
          <p:cNvSpPr/>
          <p:nvPr/>
        </p:nvSpPr>
        <p:spPr>
          <a:xfrm>
            <a:off x="6876256" y="105273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79512" y="90872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1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128791" y="1334996"/>
            <a:ext cx="2048249" cy="119884"/>
          </a:xfrm>
          <a:prstGeom prst="rect">
            <a:avLst/>
          </a:prstGeom>
          <a:solidFill>
            <a:srgbClr val="FFFF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6876256" y="5769550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084168" y="1323081"/>
            <a:ext cx="360486" cy="131799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082206" y="974919"/>
            <a:ext cx="2026298" cy="4655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smtClean="0"/>
              <a:t>Database</a:t>
            </a:r>
            <a:r>
              <a:rPr lang="ko-KR" altLang="en-US" sz="900" smtClean="0"/>
              <a:t>에서 리스트를 가져오는 자바스크립트 </a:t>
            </a:r>
            <a:r>
              <a:rPr lang="ko-KR" altLang="en-US" sz="900" err="1" smtClean="0"/>
              <a:t>메소드</a:t>
            </a:r>
            <a:r>
              <a:rPr lang="ko-KR" altLang="en-US" sz="900" smtClean="0"/>
              <a:t> 작성</a:t>
            </a:r>
            <a:endParaRPr lang="en-US" altLang="ko-KR" sz="900" smtClean="0"/>
          </a:p>
          <a:p>
            <a:r>
              <a:rPr lang="en-US" altLang="ko-KR" sz="900" smtClean="0"/>
              <a:t>URL </a:t>
            </a:r>
            <a:r>
              <a:rPr lang="ko-KR" altLang="en-US" sz="900" smtClean="0"/>
              <a:t>생성 규칙에 따라 동작함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URL </a:t>
            </a:r>
            <a:r>
              <a:rPr lang="ko-KR" altLang="en-US" sz="900" b="1" smtClean="0">
                <a:solidFill>
                  <a:schemeClr val="tx2"/>
                </a:solidFill>
              </a:rPr>
              <a:t>명명 규칙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smtClean="0"/>
              <a:t>  /*/</a:t>
            </a:r>
            <a:r>
              <a:rPr lang="en-US" altLang="ko-KR" sz="900" err="1" smtClean="0"/>
              <a:t>nameSpace</a:t>
            </a:r>
            <a:r>
              <a:rPr lang="en-US" altLang="ko-KR" sz="900" smtClean="0"/>
              <a:t>/</a:t>
            </a:r>
            <a:r>
              <a:rPr lang="en-US" altLang="ko-KR" sz="900" err="1" smtClean="0"/>
              <a:t>returnType</a:t>
            </a:r>
            <a:endParaRPr lang="en-US" altLang="ko-KR" sz="900" smtClean="0"/>
          </a:p>
          <a:p>
            <a:r>
              <a:rPr lang="en-US" altLang="ko-KR" sz="900"/>
              <a:t> </a:t>
            </a:r>
            <a:r>
              <a:rPr lang="en-US" altLang="ko-KR" sz="900" smtClean="0"/>
              <a:t> /</a:t>
            </a:r>
            <a:r>
              <a:rPr lang="en-US" altLang="ko-KR" sz="900" err="1" smtClean="0"/>
              <a:t>cubeJson</a:t>
            </a:r>
            <a:r>
              <a:rPr lang="en-US" altLang="ko-KR" sz="900" smtClean="0"/>
              <a:t>/</a:t>
            </a:r>
            <a:r>
              <a:rPr lang="en-US" altLang="ko-KR" sz="900" err="1" smtClean="0"/>
              <a:t>sql</a:t>
            </a:r>
            <a:r>
              <a:rPr lang="en-US" altLang="ko-KR" sz="900" err="1"/>
              <a:t>I</a:t>
            </a:r>
            <a:r>
              <a:rPr lang="en-US" altLang="ko-KR" sz="900" err="1" smtClean="0"/>
              <a:t>d</a:t>
            </a:r>
            <a:r>
              <a:rPr lang="en-US" altLang="ko-KR" sz="900" smtClean="0"/>
              <a:t>.*/</a:t>
            </a:r>
          </a:p>
          <a:p>
            <a:r>
              <a:rPr lang="ko-KR" altLang="en-US" sz="800" smtClean="0"/>
              <a:t>위와 같이 </a:t>
            </a:r>
            <a:r>
              <a:rPr lang="en-US" altLang="ko-KR" sz="800" err="1" smtClean="0"/>
              <a:t>url</a:t>
            </a:r>
            <a:r>
              <a:rPr lang="ko-KR" altLang="en-US" sz="800" smtClean="0"/>
              <a:t>을 호출하면 해당</a:t>
            </a:r>
            <a:r>
              <a:rPr lang="en-US" altLang="ko-KR" sz="800"/>
              <a:t> </a:t>
            </a:r>
            <a:r>
              <a:rPr lang="en-US" altLang="ko-KR" sz="800" err="1" smtClean="0"/>
              <a:t>sql</a:t>
            </a:r>
            <a:r>
              <a:rPr lang="en-US" altLang="ko-KR" sz="800" smtClean="0"/>
              <a:t> map</a:t>
            </a:r>
            <a:r>
              <a:rPr lang="ko-KR" altLang="en-US" sz="800" smtClean="0"/>
              <a:t>에서 </a:t>
            </a:r>
            <a:r>
              <a:rPr lang="en-US" altLang="ko-KR" sz="800" err="1" smtClean="0"/>
              <a:t>nameSpace.sqlId_returnType</a:t>
            </a:r>
            <a:r>
              <a:rPr lang="en-US" altLang="ko-KR" sz="800" smtClean="0"/>
              <a:t> </a:t>
            </a:r>
            <a:r>
              <a:rPr lang="ko-KR" altLang="en-US" sz="800" smtClean="0"/>
              <a:t>에 해당하는 </a:t>
            </a:r>
            <a:r>
              <a:rPr lang="en-US" altLang="ko-KR" sz="800" err="1" smtClean="0"/>
              <a:t>sql</a:t>
            </a:r>
            <a:r>
              <a:rPr lang="en-US" altLang="ko-KR" sz="800" smtClean="0"/>
              <a:t> </a:t>
            </a:r>
            <a:r>
              <a:rPr lang="ko-KR" altLang="en-US" sz="800" smtClean="0"/>
              <a:t>실행</a:t>
            </a:r>
            <a:endParaRPr lang="en-US" altLang="ko-KR" sz="800" smtClean="0"/>
          </a:p>
          <a:p>
            <a:endParaRPr lang="en-US" altLang="ko-KR" sz="800" smtClean="0">
              <a:solidFill>
                <a:schemeClr val="tx2"/>
              </a:solidFill>
            </a:endParaRPr>
          </a:p>
          <a:p>
            <a:r>
              <a:rPr lang="en-US" altLang="ko-KR" sz="900" b="1" smtClean="0">
                <a:solidFill>
                  <a:schemeClr val="tx2"/>
                </a:solidFill>
              </a:rPr>
              <a:t>* </a:t>
            </a:r>
            <a:r>
              <a:rPr lang="en-US" altLang="ko-KR" sz="900" b="1" err="1" smtClean="0">
                <a:solidFill>
                  <a:schemeClr val="tx2"/>
                </a:solidFill>
              </a:rPr>
              <a:t>sendJsonAjax</a:t>
            </a:r>
            <a:r>
              <a:rPr lang="en-US" altLang="ko-KR" sz="900" b="1" smtClean="0">
                <a:solidFill>
                  <a:schemeClr val="tx2"/>
                </a:solidFill>
              </a:rPr>
              <a:t> </a:t>
            </a:r>
            <a:r>
              <a:rPr lang="ko-KR" altLang="en-US" sz="900" b="1" err="1" smtClean="0">
                <a:solidFill>
                  <a:schemeClr val="tx2"/>
                </a:solidFill>
              </a:rPr>
              <a:t>메소드</a:t>
            </a:r>
            <a:endParaRPr lang="en-US" altLang="ko-KR" sz="900" b="1">
              <a:solidFill>
                <a:schemeClr val="tx2"/>
              </a:solidFill>
            </a:endParaRPr>
          </a:p>
          <a:p>
            <a:r>
              <a:rPr lang="en-US" altLang="ko-KR" sz="900" smtClean="0"/>
              <a:t>  </a:t>
            </a:r>
            <a:r>
              <a:rPr lang="en-US" altLang="ko-KR" sz="900"/>
              <a:t>void </a:t>
            </a:r>
            <a:r>
              <a:rPr lang="en-US" altLang="ko-KR" sz="900" err="1" smtClean="0"/>
              <a:t>CubeNet.sendJsonAjax</a:t>
            </a:r>
            <a:endParaRPr lang="en-US" altLang="ko-KR" sz="900" smtClean="0"/>
          </a:p>
          <a:p>
            <a:r>
              <a:rPr lang="en-US" altLang="ko-KR" sz="900"/>
              <a:t> </a:t>
            </a:r>
            <a:r>
              <a:rPr lang="en-US" altLang="ko-KR" sz="900" smtClean="0"/>
              <a:t> </a:t>
            </a:r>
            <a:r>
              <a:rPr lang="en-US" altLang="ko-KR" sz="800" smtClean="0"/>
              <a:t>(</a:t>
            </a:r>
            <a:r>
              <a:rPr lang="en-US" altLang="ko-KR" sz="800"/>
              <a:t>any </a:t>
            </a:r>
            <a:r>
              <a:rPr lang="en-US" altLang="ko-KR" sz="800" err="1"/>
              <a:t>sendUrl</a:t>
            </a:r>
            <a:r>
              <a:rPr lang="en-US" altLang="ko-KR" sz="800"/>
              <a:t>, any map, </a:t>
            </a:r>
            <a:endParaRPr lang="en-US" altLang="ko-KR" sz="8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 any </a:t>
            </a:r>
            <a:r>
              <a:rPr lang="en-US" altLang="ko-KR" sz="800" err="1"/>
              <a:t>successFunction</a:t>
            </a:r>
            <a:r>
              <a:rPr lang="en-US" altLang="ko-KR" sz="800"/>
              <a:t>, </a:t>
            </a:r>
            <a:endParaRPr lang="en-US" altLang="ko-KR" sz="8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 any </a:t>
            </a:r>
            <a:r>
              <a:rPr lang="en-US" altLang="ko-KR" sz="800" err="1" smtClean="0"/>
              <a:t>failFunction</a:t>
            </a:r>
            <a:r>
              <a:rPr lang="en-US" altLang="ko-KR" sz="800"/>
              <a:t>, any </a:t>
            </a:r>
            <a:r>
              <a:rPr lang="en-US" altLang="ko-KR" sz="800" err="1"/>
              <a:t>param</a:t>
            </a:r>
            <a:r>
              <a:rPr lang="en-US" altLang="ko-KR" sz="800" smtClean="0"/>
              <a:t>)</a:t>
            </a:r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sendUrl</a:t>
            </a:r>
            <a:r>
              <a:rPr lang="en-US" altLang="ko-KR" sz="800" smtClean="0"/>
              <a:t> : </a:t>
            </a:r>
            <a:r>
              <a:rPr lang="ko-KR" altLang="en-US" sz="800" smtClean="0"/>
              <a:t>전송할 </a:t>
            </a:r>
            <a:r>
              <a:rPr lang="en-US" altLang="ko-KR" sz="800" smtClean="0"/>
              <a:t>URL</a:t>
            </a:r>
          </a:p>
          <a:p>
            <a:r>
              <a:rPr lang="en-US" altLang="ko-KR" sz="800" smtClean="0"/>
              <a:t>- map : </a:t>
            </a:r>
            <a:r>
              <a:rPr lang="ko-KR" altLang="en-US" sz="800" smtClean="0"/>
              <a:t>전송할 </a:t>
            </a:r>
            <a:r>
              <a:rPr lang="ko-KR" altLang="en-US" sz="800" err="1" smtClean="0"/>
              <a:t>파라미터를</a:t>
            </a:r>
            <a:r>
              <a:rPr lang="ko-KR" altLang="en-US" sz="800" smtClean="0"/>
              <a:t> 담은 </a:t>
            </a:r>
            <a:endParaRPr lang="en-US" altLang="ko-KR" sz="800"/>
          </a:p>
          <a:p>
            <a:r>
              <a:rPr lang="en-US" altLang="ko-KR" sz="800" smtClean="0"/>
              <a:t>           </a:t>
            </a:r>
            <a:r>
              <a:rPr lang="en-US" altLang="ko-KR" sz="800" err="1" smtClean="0"/>
              <a:t>CubeMap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successFunction</a:t>
            </a:r>
            <a:r>
              <a:rPr lang="en-US" altLang="ko-KR" sz="800" smtClean="0"/>
              <a:t> : </a:t>
            </a:r>
            <a:r>
              <a:rPr lang="ko-KR" altLang="en-US" sz="800" smtClean="0"/>
              <a:t>성공 후 실행 할 </a:t>
            </a:r>
            <a:endParaRPr lang="en-US" altLang="ko-KR" sz="800" smtClean="0"/>
          </a:p>
          <a:p>
            <a:r>
              <a:rPr lang="en-US" altLang="ko-KR" sz="800" smtClean="0"/>
              <a:t>                         </a:t>
            </a:r>
            <a:r>
              <a:rPr lang="ko-KR" altLang="en-US" sz="800" err="1" smtClean="0"/>
              <a:t>메소드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failFunction</a:t>
            </a:r>
            <a:r>
              <a:rPr lang="en-US" altLang="ko-KR" sz="800" smtClean="0"/>
              <a:t> : </a:t>
            </a:r>
            <a:r>
              <a:rPr lang="ko-KR" altLang="en-US" sz="800" smtClean="0"/>
              <a:t>실패 후 실행 할 </a:t>
            </a:r>
            <a:r>
              <a:rPr lang="ko-KR" altLang="en-US" sz="800" err="1" smtClean="0"/>
              <a:t>메소드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param</a:t>
            </a:r>
            <a:r>
              <a:rPr lang="en-US" altLang="ko-KR" sz="800" smtClean="0"/>
              <a:t> : </a:t>
            </a:r>
            <a:r>
              <a:rPr lang="ko-KR" altLang="en-US" sz="800" err="1" smtClean="0"/>
              <a:t>파라미터로</a:t>
            </a:r>
            <a:r>
              <a:rPr lang="ko-KR" altLang="en-US" sz="800" smtClean="0"/>
              <a:t> 보낼 </a:t>
            </a:r>
            <a:r>
              <a:rPr lang="en-US" altLang="ko-KR" sz="800" smtClean="0"/>
              <a:t>Map</a:t>
            </a:r>
          </a:p>
          <a:p>
            <a:endParaRPr lang="en-US" altLang="ko-KR" sz="800" smtClean="0"/>
          </a:p>
          <a:p>
            <a:pPr>
              <a:lnSpc>
                <a:spcPct val="150000"/>
              </a:lnSpc>
            </a:pPr>
            <a:r>
              <a:rPr lang="en-US" altLang="ko-KR" sz="900" b="1" smtClean="0">
                <a:solidFill>
                  <a:schemeClr val="tx2"/>
                </a:solidFill>
              </a:rPr>
              <a:t>* </a:t>
            </a:r>
            <a:r>
              <a:rPr lang="en-US" altLang="ko-KR" sz="900" b="1" err="1" smtClean="0">
                <a:solidFill>
                  <a:schemeClr val="tx2"/>
                </a:solidFill>
              </a:rPr>
              <a:t>gridBind</a:t>
            </a:r>
            <a:r>
              <a:rPr lang="en-US" altLang="ko-KR" sz="900" b="1" smtClean="0">
                <a:solidFill>
                  <a:schemeClr val="tx2"/>
                </a:solidFill>
              </a:rPr>
              <a:t> </a:t>
            </a:r>
            <a:r>
              <a:rPr lang="ko-KR" altLang="en-US" sz="900" b="1" err="1" smtClean="0">
                <a:solidFill>
                  <a:schemeClr val="tx2"/>
                </a:solidFill>
              </a:rPr>
              <a:t>메소드</a:t>
            </a:r>
            <a:endParaRPr lang="en-US" altLang="ko-KR" sz="900" b="1" smtClean="0">
              <a:solidFill>
                <a:schemeClr val="tx2"/>
              </a:solidFill>
            </a:endParaRPr>
          </a:p>
          <a:p>
            <a:r>
              <a:rPr lang="en-US" altLang="ko-KR" sz="900" smtClean="0"/>
              <a:t>  void </a:t>
            </a:r>
            <a:r>
              <a:rPr lang="en-US" altLang="ko-KR" sz="900" err="1" smtClean="0"/>
              <a:t>CubeBind.gridBind</a:t>
            </a:r>
            <a:endParaRPr lang="en-US" altLang="ko-KR" sz="9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(</a:t>
            </a:r>
            <a:r>
              <a:rPr lang="en-US" altLang="ko-KR" sz="800"/>
              <a:t>any </a:t>
            </a:r>
            <a:r>
              <a:rPr lang="en-US" altLang="ko-KR" sz="800" err="1"/>
              <a:t>gridId</a:t>
            </a:r>
            <a:r>
              <a:rPr lang="en-US" altLang="ko-KR" sz="800"/>
              <a:t>, any data, </a:t>
            </a:r>
            <a:endParaRPr lang="en-US" altLang="ko-KR" sz="8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 any  </a:t>
            </a:r>
            <a:r>
              <a:rPr lang="en-US" altLang="ko-KR" sz="800" err="1" smtClean="0"/>
              <a:t>editGridType</a:t>
            </a:r>
            <a:r>
              <a:rPr lang="en-US" altLang="ko-KR" sz="800"/>
              <a:t>, </a:t>
            </a:r>
            <a:endParaRPr lang="en-US" altLang="ko-KR" sz="800" smtClean="0"/>
          </a:p>
          <a:p>
            <a:r>
              <a:rPr lang="en-US" altLang="ko-KR" sz="800"/>
              <a:t> </a:t>
            </a:r>
            <a:r>
              <a:rPr lang="en-US" altLang="ko-KR" sz="800" smtClean="0"/>
              <a:t>  any </a:t>
            </a:r>
            <a:r>
              <a:rPr lang="en-US" altLang="ko-KR" sz="800" err="1"/>
              <a:t>groupCount</a:t>
            </a:r>
            <a:r>
              <a:rPr lang="en-US" altLang="ko-KR" sz="800"/>
              <a:t>, </a:t>
            </a:r>
            <a:r>
              <a:rPr lang="en-US" altLang="ko-KR" sz="800" smtClean="0"/>
              <a:t>any </a:t>
            </a:r>
            <a:r>
              <a:rPr lang="en-US" altLang="ko-KR" sz="800" err="1" smtClean="0"/>
              <a:t>appendType</a:t>
            </a:r>
            <a:r>
              <a:rPr lang="en-US" altLang="ko-KR" sz="800" smtClean="0"/>
              <a:t>)</a:t>
            </a:r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gridId</a:t>
            </a:r>
            <a:r>
              <a:rPr lang="en-US" altLang="ko-KR" sz="800" smtClean="0"/>
              <a:t> : </a:t>
            </a:r>
            <a:r>
              <a:rPr lang="ko-KR" altLang="en-US" sz="800" smtClean="0"/>
              <a:t>데이터를 보여줄 테이블 </a:t>
            </a:r>
            <a:r>
              <a:rPr lang="en-US" altLang="ko-KR" sz="800" smtClean="0"/>
              <a:t>Id</a:t>
            </a:r>
          </a:p>
          <a:p>
            <a:r>
              <a:rPr lang="en-US" altLang="ko-KR" sz="800" smtClean="0"/>
              <a:t>- data : Ajax </a:t>
            </a:r>
            <a:r>
              <a:rPr lang="ko-KR" altLang="en-US" sz="800" smtClean="0"/>
              <a:t>를 통해 </a:t>
            </a:r>
            <a:r>
              <a:rPr lang="en-US" altLang="ko-KR" sz="800" smtClean="0"/>
              <a:t>return </a:t>
            </a:r>
            <a:r>
              <a:rPr lang="ko-KR" altLang="en-US" sz="800" smtClean="0"/>
              <a:t>받은 </a:t>
            </a:r>
            <a:r>
              <a:rPr lang="en-US" altLang="ko-KR" sz="800" err="1" smtClean="0"/>
              <a:t>json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editGridType</a:t>
            </a:r>
            <a:r>
              <a:rPr lang="en-US" altLang="ko-KR" sz="800" smtClean="0"/>
              <a:t> : </a:t>
            </a:r>
            <a:r>
              <a:rPr lang="ko-KR" altLang="en-US" sz="800" smtClean="0"/>
              <a:t>테이블 상에서 데이터    </a:t>
            </a:r>
            <a:endParaRPr lang="en-US" altLang="ko-KR" sz="800"/>
          </a:p>
          <a:p>
            <a:r>
              <a:rPr lang="en-US" altLang="ko-KR" sz="800"/>
              <a:t> </a:t>
            </a:r>
            <a:r>
              <a:rPr lang="en-US" altLang="ko-KR" sz="800" smtClean="0"/>
              <a:t>                    </a:t>
            </a:r>
            <a:r>
              <a:rPr lang="ko-KR" altLang="en-US" sz="800" smtClean="0"/>
              <a:t>수정 가능 여부</a:t>
            </a:r>
            <a:endParaRPr lang="en-US" altLang="ko-KR" sz="800" smtClean="0"/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groupCount</a:t>
            </a:r>
            <a:r>
              <a:rPr lang="en-US" altLang="ko-KR" sz="800" smtClean="0"/>
              <a:t> : </a:t>
            </a:r>
          </a:p>
          <a:p>
            <a:r>
              <a:rPr lang="en-US" altLang="ko-KR" sz="800" smtClean="0"/>
              <a:t>- </a:t>
            </a:r>
            <a:r>
              <a:rPr lang="en-US" altLang="ko-KR" sz="800" err="1" smtClean="0"/>
              <a:t>appendType</a:t>
            </a:r>
            <a:r>
              <a:rPr lang="en-US" altLang="ko-KR" sz="800" smtClean="0"/>
              <a:t> : Row </a:t>
            </a:r>
            <a:r>
              <a:rPr lang="ko-KR" altLang="en-US" sz="800" smtClean="0"/>
              <a:t>첨부</a:t>
            </a:r>
            <a:r>
              <a:rPr lang="en-US" altLang="ko-KR" sz="800" smtClean="0"/>
              <a:t>, Refresh </a:t>
            </a:r>
            <a:r>
              <a:rPr lang="ko-KR" altLang="en-US" sz="800" smtClean="0"/>
              <a:t>여부</a:t>
            </a:r>
            <a:endParaRPr lang="en-US" altLang="ko-KR" sz="800" smtClean="0"/>
          </a:p>
        </p:txBody>
      </p:sp>
      <p:sp>
        <p:nvSpPr>
          <p:cNvPr id="51" name="직사각형 50"/>
          <p:cNvSpPr/>
          <p:nvPr/>
        </p:nvSpPr>
        <p:spPr>
          <a:xfrm>
            <a:off x="732626" y="1180739"/>
            <a:ext cx="1535117" cy="128003"/>
          </a:xfrm>
          <a:prstGeom prst="rect">
            <a:avLst/>
          </a:prstGeom>
          <a:solidFill>
            <a:srgbClr val="00B0F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78217" y="242088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2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082206" y="5754742"/>
            <a:ext cx="2026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err="1" smtClean="0"/>
              <a:t>이부분에</a:t>
            </a:r>
            <a:r>
              <a:rPr lang="ko-KR" altLang="en-US" sz="800" smtClean="0"/>
              <a:t> 칼럼 이름 넣어주면 자동으로 </a:t>
            </a:r>
            <a:r>
              <a:rPr lang="en-US" altLang="ko-KR" sz="800" smtClean="0"/>
              <a:t>Bind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149293" y="5794811"/>
            <a:ext cx="330636" cy="15446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178217" y="6021288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6876256" y="6273606"/>
            <a:ext cx="216024" cy="21602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</a:rPr>
              <a:t>3</a:t>
            </a:r>
            <a:endParaRPr lang="ko-KR" altLang="en-US" sz="1100">
              <a:solidFill>
                <a:srgbClr val="FF00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082206" y="6258798"/>
            <a:ext cx="20262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mtClean="0"/>
              <a:t>Bind </a:t>
            </a:r>
            <a:r>
              <a:rPr lang="ko-KR" altLang="en-US" sz="800" smtClean="0"/>
              <a:t>완료 후의 결과</a:t>
            </a:r>
            <a:endParaRPr lang="en-US" altLang="ko-KR" sz="800" smtClean="0"/>
          </a:p>
        </p:txBody>
      </p:sp>
      <p:sp>
        <p:nvSpPr>
          <p:cNvPr id="70" name="직사각형 69"/>
          <p:cNvSpPr/>
          <p:nvPr/>
        </p:nvSpPr>
        <p:spPr>
          <a:xfrm>
            <a:off x="4644008" y="4242031"/>
            <a:ext cx="100397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914849" y="4003365"/>
            <a:ext cx="1068975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267742" y="2528900"/>
            <a:ext cx="1152129" cy="108012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711565" y="4364286"/>
            <a:ext cx="100397" cy="82819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1701516" y="4605447"/>
            <a:ext cx="172502" cy="92157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3019525" y="4727702"/>
            <a:ext cx="227804" cy="92157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707453" y="4849011"/>
            <a:ext cx="272259" cy="92157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701516" y="4958718"/>
            <a:ext cx="420298" cy="92157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1701518" y="5085184"/>
            <a:ext cx="566226" cy="92157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706804" y="5212037"/>
            <a:ext cx="566226" cy="92157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701518" y="5323033"/>
            <a:ext cx="566226" cy="92157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690947" y="5449887"/>
            <a:ext cx="566226" cy="92157"/>
          </a:xfrm>
          <a:prstGeom prst="rect">
            <a:avLst/>
          </a:prstGeom>
          <a:solidFill>
            <a:srgbClr val="00B05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19525" y="2780928"/>
            <a:ext cx="1794081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Grid</a:t>
            </a:r>
            <a:r>
              <a:rPr lang="ko-KR" altLang="en-US" sz="900" smtClean="0"/>
              <a:t>로 사용할 부분에 설정해줌</a:t>
            </a:r>
            <a:endParaRPr lang="en-US" altLang="ko-KR" sz="900" smtClean="0"/>
          </a:p>
          <a:p>
            <a:r>
              <a:rPr lang="en-US" altLang="ko-KR" sz="900" smtClean="0"/>
              <a:t>Table </a:t>
            </a:r>
            <a:r>
              <a:rPr lang="ko-KR" altLang="en-US" sz="900" smtClean="0"/>
              <a:t>이 아니라도 상관 없음</a:t>
            </a:r>
            <a:endParaRPr lang="ko-KR" altLang="en-US" sz="900"/>
          </a:p>
        </p:txBody>
      </p:sp>
      <p:cxnSp>
        <p:nvCxnSpPr>
          <p:cNvPr id="44" name="꺾인 연결선 43"/>
          <p:cNvCxnSpPr>
            <a:stCxn id="73" idx="2"/>
            <a:endCxn id="2" idx="1"/>
          </p:cNvCxnSpPr>
          <p:nvPr/>
        </p:nvCxnSpPr>
        <p:spPr>
          <a:xfrm rot="16200000" flipH="1">
            <a:off x="2767325" y="2713394"/>
            <a:ext cx="328682" cy="17571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397961" y="3536911"/>
            <a:ext cx="1798890" cy="369332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900" smtClean="0"/>
              <a:t>Row</a:t>
            </a:r>
            <a:r>
              <a:rPr lang="ko-KR" altLang="en-US" sz="900" smtClean="0"/>
              <a:t>로 사용할 부분에 설정해줌</a:t>
            </a:r>
            <a:endParaRPr lang="en-US" altLang="ko-KR" sz="900" smtClean="0"/>
          </a:p>
          <a:p>
            <a:r>
              <a:rPr lang="en-US" altLang="ko-KR" sz="900" err="1" smtClean="0"/>
              <a:t>tr</a:t>
            </a:r>
            <a:r>
              <a:rPr lang="en-US" altLang="ko-KR" sz="900" smtClean="0"/>
              <a:t> </a:t>
            </a:r>
            <a:r>
              <a:rPr lang="ko-KR" altLang="en-US" sz="900" smtClean="0"/>
              <a:t>이 아니라도 상관 없음</a:t>
            </a:r>
            <a:endParaRPr lang="ko-KR" altLang="en-US" sz="900"/>
          </a:p>
        </p:txBody>
      </p:sp>
      <p:cxnSp>
        <p:nvCxnSpPr>
          <p:cNvPr id="75" name="꺾인 연결선 74"/>
          <p:cNvCxnSpPr>
            <a:stCxn id="72" idx="0"/>
            <a:endCxn id="74" idx="1"/>
          </p:cNvCxnSpPr>
          <p:nvPr/>
        </p:nvCxnSpPr>
        <p:spPr>
          <a:xfrm rot="5400000" flipH="1" flipV="1">
            <a:off x="1782755" y="3388159"/>
            <a:ext cx="281788" cy="9486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38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2515</Words>
  <Application>Microsoft Office PowerPoint</Application>
  <PresentationFormat>화면 슬라이드 쇼(4:3)</PresentationFormat>
  <Paragraphs>850</Paragraphs>
  <Slides>21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ROSE</dc:creator>
  <cp:lastModifiedBy>ROSE</cp:lastModifiedBy>
  <cp:revision>303</cp:revision>
  <dcterms:created xsi:type="dcterms:W3CDTF">2012-11-12T02:59:50Z</dcterms:created>
  <dcterms:modified xsi:type="dcterms:W3CDTF">2012-11-15T01:11:38Z</dcterms:modified>
</cp:coreProperties>
</file>